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7"/>
  </p:notesMasterIdLst>
  <p:sldIdLst>
    <p:sldId id="256" r:id="rId5"/>
    <p:sldId id="270" r:id="rId6"/>
    <p:sldId id="257" r:id="rId7"/>
    <p:sldId id="258" r:id="rId8"/>
    <p:sldId id="260" r:id="rId9"/>
    <p:sldId id="262" r:id="rId10"/>
    <p:sldId id="261" r:id="rId11"/>
    <p:sldId id="263" r:id="rId12"/>
    <p:sldId id="264" r:id="rId13"/>
    <p:sldId id="268" r:id="rId14"/>
    <p:sldId id="269"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78275" autoAdjust="0"/>
  </p:normalViewPr>
  <p:slideViewPr>
    <p:cSldViewPr snapToGrid="0">
      <p:cViewPr varScale="1">
        <p:scale>
          <a:sx n="80" d="100"/>
          <a:sy n="80" d="100"/>
        </p:scale>
        <p:origin x="619"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C9894A-9947-4651-96AD-E6D8A3345210}" type="datetimeFigureOut">
              <a:rPr lang="en-US" smtClean="0"/>
              <a:t>8/29/2024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566019-2182-4BF1-837D-83F75C9CB616}" type="slidenum">
              <a:rPr lang="en-US" smtClean="0"/>
              <a:t>‹#›</a:t>
            </a:fld>
            <a:endParaRPr lang="en-US"/>
          </a:p>
        </p:txBody>
      </p:sp>
    </p:spTree>
    <p:extLst>
      <p:ext uri="{BB962C8B-B14F-4D97-AF65-F5344CB8AC3E}">
        <p14:creationId xmlns:p14="http://schemas.microsoft.com/office/powerpoint/2010/main" val="1981935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github.com/collaborativebioinformatics/SpikeVarTykeVar#2"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latin typeface="Söhne"/>
              </a:rPr>
              <a:t>Structural variants (SVs) are alterations in the DNA sequence that involve segments of DNA that are larger than 50 base pairs. These alterations can include deletions, duplications, insertions, inversions, and translocations. SVs can have significant impacts on the genome, potentially leading to genetic diseases or contributing to evolutionary changes. They are important to study in genomics research for understanding genetic diversity and disease mechanisms. SNV stands for Single Nucleotide Variant. It refers to a type of genetic variation involving a single nucleotide base change within the DNA sequence. These variants can influence traits, diseases, and other biological characteristics.</a:t>
            </a:r>
            <a:endParaRPr lang="en-US" dirty="0"/>
          </a:p>
        </p:txBody>
      </p:sp>
      <p:sp>
        <p:nvSpPr>
          <p:cNvPr id="4" name="Slide Number Placeholder 3"/>
          <p:cNvSpPr>
            <a:spLocks noGrp="1"/>
          </p:cNvSpPr>
          <p:nvPr>
            <p:ph type="sldNum" sz="quarter" idx="5"/>
          </p:nvPr>
        </p:nvSpPr>
        <p:spPr/>
        <p:txBody>
          <a:bodyPr/>
          <a:lstStyle/>
          <a:p>
            <a:fld id="{65566019-2182-4BF1-837D-83F75C9CB616}" type="slidenum">
              <a:rPr lang="en-US" smtClean="0"/>
              <a:t>2</a:t>
            </a:fld>
            <a:endParaRPr lang="en-US"/>
          </a:p>
        </p:txBody>
      </p:sp>
    </p:spTree>
    <p:extLst>
      <p:ext uri="{BB962C8B-B14F-4D97-AF65-F5344CB8AC3E}">
        <p14:creationId xmlns:p14="http://schemas.microsoft.com/office/powerpoint/2010/main" val="855725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2328"/>
                </a:solidFill>
                <a:effectLst/>
                <a:latin typeface="-apple-system"/>
              </a:rPr>
              <a:t> rare variants only present in a small fraction of the cells are defined as mosaic variants (MVs)</a:t>
            </a:r>
            <a:r>
              <a:rPr lang="en-US" b="0" i="0" u="sng" baseline="30000" dirty="0">
                <a:effectLst/>
                <a:latin typeface="-apple-system"/>
                <a:hlinkClick r:id="rId3"/>
              </a:rPr>
              <a:t>2</a:t>
            </a:r>
            <a:r>
              <a:rPr lang="en-US" b="0" i="0" dirty="0">
                <a:solidFill>
                  <a:srgbClr val="1F2328"/>
                </a:solidFill>
                <a:effectLst/>
                <a:latin typeface="-apple-system"/>
              </a:rPr>
              <a:t>. Recent studies have shown that there is potential disease associations of for certain MVs</a:t>
            </a:r>
            <a:r>
              <a:rPr lang="en-US" b="0" i="0" u="sng" baseline="30000" dirty="0">
                <a:effectLst/>
                <a:latin typeface="-apple-system"/>
                <a:hlinkClick r:id="rId3"/>
              </a:rPr>
              <a:t>2</a:t>
            </a:r>
            <a:r>
              <a:rPr lang="en-US" b="0" i="0" u="sng" baseline="30000" dirty="0">
                <a:effectLst/>
                <a:latin typeface="-apple-system"/>
              </a:rPr>
              <a:t>. </a:t>
            </a:r>
            <a:r>
              <a:rPr lang="en-US" b="0" i="0" dirty="0">
                <a:solidFill>
                  <a:srgbClr val="0D0D0D"/>
                </a:solidFill>
                <a:effectLst/>
                <a:latin typeface="Söhne"/>
              </a:rPr>
              <a:t>These mutations lead to differences in genetic makeup among cells in various parts of the body. Mosaic variants are significant in genetics research as they can influence disease manifestation, diagnosis, and treatment.</a:t>
            </a:r>
            <a:endParaRPr lang="en-US" b="0" i="0" u="sng" baseline="30000" dirty="0">
              <a:effectLst/>
              <a:latin typeface="-apple-system"/>
            </a:endParaRPr>
          </a:p>
        </p:txBody>
      </p:sp>
      <p:sp>
        <p:nvSpPr>
          <p:cNvPr id="4" name="Slide Number Placeholder 3"/>
          <p:cNvSpPr>
            <a:spLocks noGrp="1"/>
          </p:cNvSpPr>
          <p:nvPr>
            <p:ph type="sldNum" sz="quarter" idx="5"/>
          </p:nvPr>
        </p:nvSpPr>
        <p:spPr/>
        <p:txBody>
          <a:bodyPr/>
          <a:lstStyle/>
          <a:p>
            <a:fld id="{65566019-2182-4BF1-837D-83F75C9CB616}" type="slidenum">
              <a:rPr lang="en-US" smtClean="0"/>
              <a:t>3</a:t>
            </a:fld>
            <a:endParaRPr lang="en-US"/>
          </a:p>
        </p:txBody>
      </p:sp>
    </p:spTree>
    <p:extLst>
      <p:ext uri="{BB962C8B-B14F-4D97-AF65-F5344CB8AC3E}">
        <p14:creationId xmlns:p14="http://schemas.microsoft.com/office/powerpoint/2010/main" val="2181588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F2328"/>
                </a:solidFill>
                <a:effectLst/>
                <a:latin typeface="-apple-system"/>
              </a:rPr>
              <a:t>We developed two simulation workflows which output sequencing read files with artificial MVs and a ground truth annotation file for the MVs.</a:t>
            </a:r>
            <a:r>
              <a:rPr lang="en-US" b="0" i="0" u="sng" baseline="30000" dirty="0">
                <a:solidFill>
                  <a:srgbClr val="1F2328"/>
                </a:solidFill>
                <a:effectLst/>
                <a:latin typeface="-apple-system"/>
              </a:rPr>
              <a:t> </a:t>
            </a:r>
            <a:r>
              <a:rPr lang="en-US" b="0" i="0" dirty="0" err="1">
                <a:solidFill>
                  <a:srgbClr val="1F2328"/>
                </a:solidFill>
                <a:effectLst/>
                <a:latin typeface="-apple-system"/>
              </a:rPr>
              <a:t>SpikeVar</a:t>
            </a:r>
            <a:r>
              <a:rPr lang="en-US" b="0" i="0" dirty="0">
                <a:solidFill>
                  <a:srgbClr val="1F2328"/>
                </a:solidFill>
                <a:effectLst/>
                <a:latin typeface="-apple-system"/>
              </a:rPr>
              <a:t> accomplishes this by spiking in real reads from a sample at user-defined ratio into the sequencing file from a second sample. After creating the new BAM file from e.g. HG002 and HG00733, we have to re-calculate the variant allele frequency (VAF) for all variants. First we merge both VCF files from e.g. HG002 and HG00733 with </a:t>
            </a:r>
            <a:r>
              <a:rPr lang="en-US" b="0" i="0" dirty="0" err="1">
                <a:solidFill>
                  <a:srgbClr val="1F2328"/>
                </a:solidFill>
                <a:effectLst/>
                <a:latin typeface="-apple-system"/>
              </a:rPr>
              <a:t>bcftools</a:t>
            </a:r>
            <a:r>
              <a:rPr lang="en-US" b="0" i="0" dirty="0">
                <a:solidFill>
                  <a:srgbClr val="1F2328"/>
                </a:solidFill>
                <a:effectLst/>
                <a:latin typeface="-apple-system"/>
              </a:rPr>
              <a:t>. Depending on the variants we either start a SNV or SV caller, which can recalculate the VAF of each variant. For SNVs we are using </a:t>
            </a:r>
            <a:r>
              <a:rPr lang="en-US" b="0" i="0" dirty="0" err="1">
                <a:solidFill>
                  <a:srgbClr val="1F2328"/>
                </a:solidFill>
                <a:effectLst/>
                <a:latin typeface="-apple-system"/>
              </a:rPr>
              <a:t>bcftools</a:t>
            </a:r>
            <a:r>
              <a:rPr lang="en-US" b="0" i="0" dirty="0">
                <a:solidFill>
                  <a:srgbClr val="1F2328"/>
                </a:solidFill>
                <a:effectLst/>
                <a:latin typeface="-apple-system"/>
              </a:rPr>
              <a:t> </a:t>
            </a:r>
            <a:r>
              <a:rPr lang="en-US" b="0" i="0" dirty="0" err="1">
                <a:solidFill>
                  <a:srgbClr val="1F2328"/>
                </a:solidFill>
                <a:effectLst/>
                <a:latin typeface="-apple-system"/>
              </a:rPr>
              <a:t>mpileup</a:t>
            </a:r>
            <a:r>
              <a:rPr lang="en-US" b="0" i="0" dirty="0">
                <a:solidFill>
                  <a:srgbClr val="1F2328"/>
                </a:solidFill>
                <a:effectLst/>
                <a:latin typeface="-apple-system"/>
              </a:rPr>
              <a:t>. For SVs and short read data we are using Paragraph from Illumina and for long read data Sniffles2 is used.  For example, heterozygous variants will not be represented by 5% VAF but rather at ~2.5% VAF. To account for this we re-genotype variants and report only variants that should be identifiable at the user-defined threshold or higher VAF.</a:t>
            </a:r>
            <a:endParaRPr lang="en-US" dirty="0"/>
          </a:p>
          <a:p>
            <a:r>
              <a:rPr lang="en-US" dirty="0"/>
              <a:t>./2b_re-genotyping_main.sh &lt;VARIANT&gt; &lt;VAF&gt; &lt;sampleA.vcf&gt; &lt;sampleB.vcf&gt; &lt;</a:t>
            </a:r>
            <a:r>
              <a:rPr lang="en-US" dirty="0" err="1"/>
              <a:t>sampleAandB.bam</a:t>
            </a:r>
            <a:r>
              <a:rPr lang="en-US" dirty="0"/>
              <a:t>&gt; output/path &lt;</a:t>
            </a:r>
            <a:r>
              <a:rPr lang="en-US" dirty="0" err="1"/>
              <a:t>ref.fa</a:t>
            </a:r>
            <a:r>
              <a:rPr lang="en-US" dirty="0"/>
              <a:t>&gt; &lt;</a:t>
            </a:r>
            <a:r>
              <a:rPr lang="en-US" dirty="0" err="1"/>
              <a:t>short|long</a:t>
            </a:r>
            <a:r>
              <a:rPr lang="en-US" dirty="0"/>
              <a:t>&gt;</a:t>
            </a:r>
          </a:p>
        </p:txBody>
      </p:sp>
      <p:sp>
        <p:nvSpPr>
          <p:cNvPr id="4" name="Slide Number Placeholder 3"/>
          <p:cNvSpPr>
            <a:spLocks noGrp="1"/>
          </p:cNvSpPr>
          <p:nvPr>
            <p:ph type="sldNum" sz="quarter" idx="5"/>
          </p:nvPr>
        </p:nvSpPr>
        <p:spPr/>
        <p:txBody>
          <a:bodyPr/>
          <a:lstStyle/>
          <a:p>
            <a:fld id="{65566019-2182-4BF1-837D-83F75C9CB616}" type="slidenum">
              <a:rPr lang="en-US" smtClean="0"/>
              <a:t>4</a:t>
            </a:fld>
            <a:endParaRPr lang="en-US"/>
          </a:p>
        </p:txBody>
      </p:sp>
    </p:spTree>
    <p:extLst>
      <p:ext uri="{BB962C8B-B14F-4D97-AF65-F5344CB8AC3E}">
        <p14:creationId xmlns:p14="http://schemas.microsoft.com/office/powerpoint/2010/main" val="1116098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000" b="0" i="0" dirty="0">
                <a:solidFill>
                  <a:srgbClr val="1F2328"/>
                </a:solidFill>
                <a:effectLst/>
                <a:latin typeface="-apple-system"/>
              </a:rPr>
              <a:t>In contrast, </a:t>
            </a:r>
            <a:r>
              <a:rPr lang="en-US" sz="2000" b="0" i="0" dirty="0" err="1">
                <a:solidFill>
                  <a:srgbClr val="1F2328"/>
                </a:solidFill>
                <a:effectLst/>
                <a:latin typeface="-apple-system"/>
              </a:rPr>
              <a:t>TykeVar</a:t>
            </a:r>
            <a:r>
              <a:rPr lang="en-US" sz="2000" b="0" i="0" dirty="0">
                <a:solidFill>
                  <a:srgbClr val="1F2328"/>
                </a:solidFill>
                <a:effectLst/>
                <a:latin typeface="-apple-system"/>
              </a:rPr>
              <a:t> creates a list of random mutations and modifies a fraction of existing reads to match the user-defined MV frequency. The VCF simulator generates a random set of mosaic variants (SNVs and SVs). The variants can be parameterized with VAF, the number of variants to simulate, and the size of the variations. </a:t>
            </a:r>
            <a:endParaRPr lang="en-US" dirty="0"/>
          </a:p>
        </p:txBody>
      </p:sp>
      <p:sp>
        <p:nvSpPr>
          <p:cNvPr id="4" name="Slide Number Placeholder 3"/>
          <p:cNvSpPr>
            <a:spLocks noGrp="1"/>
          </p:cNvSpPr>
          <p:nvPr>
            <p:ph type="sldNum" sz="quarter" idx="5"/>
          </p:nvPr>
        </p:nvSpPr>
        <p:spPr/>
        <p:txBody>
          <a:bodyPr/>
          <a:lstStyle/>
          <a:p>
            <a:fld id="{65566019-2182-4BF1-837D-83F75C9CB616}" type="slidenum">
              <a:rPr lang="en-US" smtClean="0"/>
              <a:t>8</a:t>
            </a:fld>
            <a:endParaRPr lang="en-US"/>
          </a:p>
        </p:txBody>
      </p:sp>
    </p:spTree>
    <p:extLst>
      <p:ext uri="{BB962C8B-B14F-4D97-AF65-F5344CB8AC3E}">
        <p14:creationId xmlns:p14="http://schemas.microsoft.com/office/powerpoint/2010/main" val="3352353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dirty="0">
                <a:solidFill>
                  <a:srgbClr val="1F2328"/>
                </a:solidFill>
                <a:effectLst/>
                <a:latin typeface="-apple-system"/>
              </a:rPr>
              <a:t>The variants generated here act as an input into the read editor step (described below) which produces modified reads with the variants inserted into them. The same VCF file is also the ground truth for evaluating mosaic variant callers.</a:t>
            </a:r>
          </a:p>
          <a:p>
            <a:r>
              <a:rPr lang="en-US" b="0" i="0" dirty="0">
                <a:solidFill>
                  <a:srgbClr val="1F2328"/>
                </a:solidFill>
                <a:effectLst/>
                <a:latin typeface="-apple-system"/>
              </a:rPr>
              <a:t>This module above takes in the VCF which determines which variants to introduce into the reads. The BAM file is used to find the reads which overlap with variant locations. Only a subset of the reads corresponding to a particular variant location are edited. This is determined by the allele frequency. The output FASTQ file has the edited reads. The query name of each read is kept the same.</a:t>
            </a:r>
            <a:endParaRPr lang="en-US" dirty="0"/>
          </a:p>
        </p:txBody>
      </p:sp>
      <p:sp>
        <p:nvSpPr>
          <p:cNvPr id="4" name="Slide Number Placeholder 3"/>
          <p:cNvSpPr>
            <a:spLocks noGrp="1"/>
          </p:cNvSpPr>
          <p:nvPr>
            <p:ph type="sldNum" sz="quarter" idx="5"/>
          </p:nvPr>
        </p:nvSpPr>
        <p:spPr/>
        <p:txBody>
          <a:bodyPr/>
          <a:lstStyle/>
          <a:p>
            <a:fld id="{65566019-2182-4BF1-837D-83F75C9CB616}" type="slidenum">
              <a:rPr lang="en-US" smtClean="0"/>
              <a:t>9</a:t>
            </a:fld>
            <a:endParaRPr lang="en-US"/>
          </a:p>
        </p:txBody>
      </p:sp>
    </p:spTree>
    <p:extLst>
      <p:ext uri="{BB962C8B-B14F-4D97-AF65-F5344CB8AC3E}">
        <p14:creationId xmlns:p14="http://schemas.microsoft.com/office/powerpoint/2010/main" val="2526823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0E1F9-93B8-F275-85DF-83E5B3DF54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208E5B7-192B-F736-D893-929B727F32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975AAF-C557-FBD3-9B07-C757E7D83100}"/>
              </a:ext>
            </a:extLst>
          </p:cNvPr>
          <p:cNvSpPr>
            <a:spLocks noGrp="1"/>
          </p:cNvSpPr>
          <p:nvPr>
            <p:ph type="dt" sz="half" idx="10"/>
          </p:nvPr>
        </p:nvSpPr>
        <p:spPr/>
        <p:txBody>
          <a:bodyPr/>
          <a:lstStyle/>
          <a:p>
            <a:fld id="{B4A8A189-747F-4318-B5DB-D5515191C46D}" type="datetimeFigureOut">
              <a:rPr lang="en-US" smtClean="0"/>
              <a:t>8/29/2024</a:t>
            </a:fld>
            <a:endParaRPr lang="en-US"/>
          </a:p>
        </p:txBody>
      </p:sp>
      <p:sp>
        <p:nvSpPr>
          <p:cNvPr id="5" name="Footer Placeholder 4">
            <a:extLst>
              <a:ext uri="{FF2B5EF4-FFF2-40B4-BE49-F238E27FC236}">
                <a16:creationId xmlns:a16="http://schemas.microsoft.com/office/drawing/2014/main" id="{3319BD9B-E21F-F4C2-8727-4116541ED5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213427-996E-0A69-40DD-D8D59F6525BC}"/>
              </a:ext>
            </a:extLst>
          </p:cNvPr>
          <p:cNvSpPr>
            <a:spLocks noGrp="1"/>
          </p:cNvSpPr>
          <p:nvPr>
            <p:ph type="sldNum" sz="quarter" idx="12"/>
          </p:nvPr>
        </p:nvSpPr>
        <p:spPr/>
        <p:txBody>
          <a:bodyPr/>
          <a:lstStyle/>
          <a:p>
            <a:fld id="{5F9DA329-B565-40FB-8247-17B36F2CF4D3}" type="slidenum">
              <a:rPr lang="en-US" smtClean="0"/>
              <a:t>‹#›</a:t>
            </a:fld>
            <a:endParaRPr lang="en-US"/>
          </a:p>
        </p:txBody>
      </p:sp>
    </p:spTree>
    <p:extLst>
      <p:ext uri="{BB962C8B-B14F-4D97-AF65-F5344CB8AC3E}">
        <p14:creationId xmlns:p14="http://schemas.microsoft.com/office/powerpoint/2010/main" val="2604019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BEEA6-111F-AA4F-84E1-BC2407FE98D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18CA6F-8EB2-6C16-A693-10F8020B01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25ED79-E077-2130-4FE6-D43BF20A4949}"/>
              </a:ext>
            </a:extLst>
          </p:cNvPr>
          <p:cNvSpPr>
            <a:spLocks noGrp="1"/>
          </p:cNvSpPr>
          <p:nvPr>
            <p:ph type="dt" sz="half" idx="10"/>
          </p:nvPr>
        </p:nvSpPr>
        <p:spPr/>
        <p:txBody>
          <a:bodyPr/>
          <a:lstStyle/>
          <a:p>
            <a:fld id="{B4A8A189-747F-4318-B5DB-D5515191C46D}" type="datetimeFigureOut">
              <a:rPr lang="en-US" smtClean="0"/>
              <a:t>8/29/2024</a:t>
            </a:fld>
            <a:endParaRPr lang="en-US"/>
          </a:p>
        </p:txBody>
      </p:sp>
      <p:sp>
        <p:nvSpPr>
          <p:cNvPr id="5" name="Footer Placeholder 4">
            <a:extLst>
              <a:ext uri="{FF2B5EF4-FFF2-40B4-BE49-F238E27FC236}">
                <a16:creationId xmlns:a16="http://schemas.microsoft.com/office/drawing/2014/main" id="{6690950D-CBFC-69DA-3D63-7E57DBA2C8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96C535-7A66-A10D-3C3A-3EE740B1F1B1}"/>
              </a:ext>
            </a:extLst>
          </p:cNvPr>
          <p:cNvSpPr>
            <a:spLocks noGrp="1"/>
          </p:cNvSpPr>
          <p:nvPr>
            <p:ph type="sldNum" sz="quarter" idx="12"/>
          </p:nvPr>
        </p:nvSpPr>
        <p:spPr/>
        <p:txBody>
          <a:bodyPr/>
          <a:lstStyle/>
          <a:p>
            <a:fld id="{5F9DA329-B565-40FB-8247-17B36F2CF4D3}" type="slidenum">
              <a:rPr lang="en-US" smtClean="0"/>
              <a:t>‹#›</a:t>
            </a:fld>
            <a:endParaRPr lang="en-US"/>
          </a:p>
        </p:txBody>
      </p:sp>
    </p:spTree>
    <p:extLst>
      <p:ext uri="{BB962C8B-B14F-4D97-AF65-F5344CB8AC3E}">
        <p14:creationId xmlns:p14="http://schemas.microsoft.com/office/powerpoint/2010/main" val="1915835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F17BBF-0CE5-CB04-119F-EC10236B443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BAA03D-7AFA-2F20-88F8-164783B959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72B90F-12A3-293B-B7B6-D6BF876AA2F3}"/>
              </a:ext>
            </a:extLst>
          </p:cNvPr>
          <p:cNvSpPr>
            <a:spLocks noGrp="1"/>
          </p:cNvSpPr>
          <p:nvPr>
            <p:ph type="dt" sz="half" idx="10"/>
          </p:nvPr>
        </p:nvSpPr>
        <p:spPr/>
        <p:txBody>
          <a:bodyPr/>
          <a:lstStyle/>
          <a:p>
            <a:fld id="{B4A8A189-747F-4318-B5DB-D5515191C46D}" type="datetimeFigureOut">
              <a:rPr lang="en-US" smtClean="0"/>
              <a:t>8/29/2024</a:t>
            </a:fld>
            <a:endParaRPr lang="en-US"/>
          </a:p>
        </p:txBody>
      </p:sp>
      <p:sp>
        <p:nvSpPr>
          <p:cNvPr id="5" name="Footer Placeholder 4">
            <a:extLst>
              <a:ext uri="{FF2B5EF4-FFF2-40B4-BE49-F238E27FC236}">
                <a16:creationId xmlns:a16="http://schemas.microsoft.com/office/drawing/2014/main" id="{4108B1F8-6729-6F89-0D12-556946647A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E4E83-3117-507B-0B86-E7119DD783D2}"/>
              </a:ext>
            </a:extLst>
          </p:cNvPr>
          <p:cNvSpPr>
            <a:spLocks noGrp="1"/>
          </p:cNvSpPr>
          <p:nvPr>
            <p:ph type="sldNum" sz="quarter" idx="12"/>
          </p:nvPr>
        </p:nvSpPr>
        <p:spPr/>
        <p:txBody>
          <a:bodyPr/>
          <a:lstStyle/>
          <a:p>
            <a:fld id="{5F9DA329-B565-40FB-8247-17B36F2CF4D3}" type="slidenum">
              <a:rPr lang="en-US" smtClean="0"/>
              <a:t>‹#›</a:t>
            </a:fld>
            <a:endParaRPr lang="en-US"/>
          </a:p>
        </p:txBody>
      </p:sp>
    </p:spTree>
    <p:extLst>
      <p:ext uri="{BB962C8B-B14F-4D97-AF65-F5344CB8AC3E}">
        <p14:creationId xmlns:p14="http://schemas.microsoft.com/office/powerpoint/2010/main" val="1379114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B78EB-1CA0-B15B-3A39-A60AF07B34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AB828F-21C1-9691-D81D-14A1C6199D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A7E7F3-130B-2A1D-3715-7C10E8BD9E89}"/>
              </a:ext>
            </a:extLst>
          </p:cNvPr>
          <p:cNvSpPr>
            <a:spLocks noGrp="1"/>
          </p:cNvSpPr>
          <p:nvPr>
            <p:ph type="dt" sz="half" idx="10"/>
          </p:nvPr>
        </p:nvSpPr>
        <p:spPr/>
        <p:txBody>
          <a:bodyPr/>
          <a:lstStyle/>
          <a:p>
            <a:fld id="{B4A8A189-747F-4318-B5DB-D5515191C46D}" type="datetimeFigureOut">
              <a:rPr lang="en-US" smtClean="0"/>
              <a:t>8/29/2024</a:t>
            </a:fld>
            <a:endParaRPr lang="en-US"/>
          </a:p>
        </p:txBody>
      </p:sp>
      <p:sp>
        <p:nvSpPr>
          <p:cNvPr id="5" name="Footer Placeholder 4">
            <a:extLst>
              <a:ext uri="{FF2B5EF4-FFF2-40B4-BE49-F238E27FC236}">
                <a16:creationId xmlns:a16="http://schemas.microsoft.com/office/drawing/2014/main" id="{FA2EA1FB-373C-C37A-CA70-6CA51E5388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44803E-13C1-C421-B721-DBC0786E3D48}"/>
              </a:ext>
            </a:extLst>
          </p:cNvPr>
          <p:cNvSpPr>
            <a:spLocks noGrp="1"/>
          </p:cNvSpPr>
          <p:nvPr>
            <p:ph type="sldNum" sz="quarter" idx="12"/>
          </p:nvPr>
        </p:nvSpPr>
        <p:spPr/>
        <p:txBody>
          <a:bodyPr/>
          <a:lstStyle/>
          <a:p>
            <a:fld id="{5F9DA329-B565-40FB-8247-17B36F2CF4D3}" type="slidenum">
              <a:rPr lang="en-US" smtClean="0"/>
              <a:t>‹#›</a:t>
            </a:fld>
            <a:endParaRPr lang="en-US"/>
          </a:p>
        </p:txBody>
      </p:sp>
    </p:spTree>
    <p:extLst>
      <p:ext uri="{BB962C8B-B14F-4D97-AF65-F5344CB8AC3E}">
        <p14:creationId xmlns:p14="http://schemas.microsoft.com/office/powerpoint/2010/main" val="2836348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DEB95-D6F0-DC11-D93A-D141E82D8C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5B2722-D76C-8C74-469E-5769D1C1EC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CA422A-6F37-FF46-42E9-85C038E1B36B}"/>
              </a:ext>
            </a:extLst>
          </p:cNvPr>
          <p:cNvSpPr>
            <a:spLocks noGrp="1"/>
          </p:cNvSpPr>
          <p:nvPr>
            <p:ph type="dt" sz="half" idx="10"/>
          </p:nvPr>
        </p:nvSpPr>
        <p:spPr/>
        <p:txBody>
          <a:bodyPr/>
          <a:lstStyle/>
          <a:p>
            <a:fld id="{B4A8A189-747F-4318-B5DB-D5515191C46D}" type="datetimeFigureOut">
              <a:rPr lang="en-US" smtClean="0"/>
              <a:t>8/29/2024</a:t>
            </a:fld>
            <a:endParaRPr lang="en-US"/>
          </a:p>
        </p:txBody>
      </p:sp>
      <p:sp>
        <p:nvSpPr>
          <p:cNvPr id="5" name="Footer Placeholder 4">
            <a:extLst>
              <a:ext uri="{FF2B5EF4-FFF2-40B4-BE49-F238E27FC236}">
                <a16:creationId xmlns:a16="http://schemas.microsoft.com/office/drawing/2014/main" id="{35326CCB-311D-20CA-8F5D-D136950243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381F9E-11C0-3DD0-1EC7-B90A351CD139}"/>
              </a:ext>
            </a:extLst>
          </p:cNvPr>
          <p:cNvSpPr>
            <a:spLocks noGrp="1"/>
          </p:cNvSpPr>
          <p:nvPr>
            <p:ph type="sldNum" sz="quarter" idx="12"/>
          </p:nvPr>
        </p:nvSpPr>
        <p:spPr/>
        <p:txBody>
          <a:bodyPr/>
          <a:lstStyle/>
          <a:p>
            <a:fld id="{5F9DA329-B565-40FB-8247-17B36F2CF4D3}" type="slidenum">
              <a:rPr lang="en-US" smtClean="0"/>
              <a:t>‹#›</a:t>
            </a:fld>
            <a:endParaRPr lang="en-US"/>
          </a:p>
        </p:txBody>
      </p:sp>
    </p:spTree>
    <p:extLst>
      <p:ext uri="{BB962C8B-B14F-4D97-AF65-F5344CB8AC3E}">
        <p14:creationId xmlns:p14="http://schemas.microsoft.com/office/powerpoint/2010/main" val="3132614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5465A-A6C2-BC6C-DE9F-F5685DA080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792C28-B6EE-07F9-0324-2ECF927D04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46E55F-CFD4-8B56-52A2-B9849F57B2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9D8072-3941-DB1F-144C-F38476B1E15C}"/>
              </a:ext>
            </a:extLst>
          </p:cNvPr>
          <p:cNvSpPr>
            <a:spLocks noGrp="1"/>
          </p:cNvSpPr>
          <p:nvPr>
            <p:ph type="dt" sz="half" idx="10"/>
          </p:nvPr>
        </p:nvSpPr>
        <p:spPr/>
        <p:txBody>
          <a:bodyPr/>
          <a:lstStyle/>
          <a:p>
            <a:fld id="{B4A8A189-747F-4318-B5DB-D5515191C46D}" type="datetimeFigureOut">
              <a:rPr lang="en-US" smtClean="0"/>
              <a:t>8/29/2024</a:t>
            </a:fld>
            <a:endParaRPr lang="en-US"/>
          </a:p>
        </p:txBody>
      </p:sp>
      <p:sp>
        <p:nvSpPr>
          <p:cNvPr id="6" name="Footer Placeholder 5">
            <a:extLst>
              <a:ext uri="{FF2B5EF4-FFF2-40B4-BE49-F238E27FC236}">
                <a16:creationId xmlns:a16="http://schemas.microsoft.com/office/drawing/2014/main" id="{27BBB17A-E727-9C9E-73FB-19E8F0B328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7520AE-82C2-99E0-0697-F1F2B9EE225D}"/>
              </a:ext>
            </a:extLst>
          </p:cNvPr>
          <p:cNvSpPr>
            <a:spLocks noGrp="1"/>
          </p:cNvSpPr>
          <p:nvPr>
            <p:ph type="sldNum" sz="quarter" idx="12"/>
          </p:nvPr>
        </p:nvSpPr>
        <p:spPr/>
        <p:txBody>
          <a:bodyPr/>
          <a:lstStyle/>
          <a:p>
            <a:fld id="{5F9DA329-B565-40FB-8247-17B36F2CF4D3}" type="slidenum">
              <a:rPr lang="en-US" smtClean="0"/>
              <a:t>‹#›</a:t>
            </a:fld>
            <a:endParaRPr lang="en-US"/>
          </a:p>
        </p:txBody>
      </p:sp>
    </p:spTree>
    <p:extLst>
      <p:ext uri="{BB962C8B-B14F-4D97-AF65-F5344CB8AC3E}">
        <p14:creationId xmlns:p14="http://schemas.microsoft.com/office/powerpoint/2010/main" val="1931297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99D2A-0E95-AEBC-A039-3D10641635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7DB7CBD-7815-DB23-7A6C-3128D0F88F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95F614-A4F5-C70C-DF15-A6A06FD2F4C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3BF89C-BDFE-ECDB-0E8E-164FB90EBB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69B43C-25BF-3EC6-C1A7-845C6CEB636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790B67D-641C-FF67-5347-7C8D712ADBF1}"/>
              </a:ext>
            </a:extLst>
          </p:cNvPr>
          <p:cNvSpPr>
            <a:spLocks noGrp="1"/>
          </p:cNvSpPr>
          <p:nvPr>
            <p:ph type="dt" sz="half" idx="10"/>
          </p:nvPr>
        </p:nvSpPr>
        <p:spPr/>
        <p:txBody>
          <a:bodyPr/>
          <a:lstStyle/>
          <a:p>
            <a:fld id="{B4A8A189-747F-4318-B5DB-D5515191C46D}" type="datetimeFigureOut">
              <a:rPr lang="en-US" smtClean="0"/>
              <a:t>8/29/2024</a:t>
            </a:fld>
            <a:endParaRPr lang="en-US"/>
          </a:p>
        </p:txBody>
      </p:sp>
      <p:sp>
        <p:nvSpPr>
          <p:cNvPr id="8" name="Footer Placeholder 7">
            <a:extLst>
              <a:ext uri="{FF2B5EF4-FFF2-40B4-BE49-F238E27FC236}">
                <a16:creationId xmlns:a16="http://schemas.microsoft.com/office/drawing/2014/main" id="{D6719B45-1662-2E46-E2D9-44D27C8549E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512E0C-2B36-4BB1-2753-48CDD1B89566}"/>
              </a:ext>
            </a:extLst>
          </p:cNvPr>
          <p:cNvSpPr>
            <a:spLocks noGrp="1"/>
          </p:cNvSpPr>
          <p:nvPr>
            <p:ph type="sldNum" sz="quarter" idx="12"/>
          </p:nvPr>
        </p:nvSpPr>
        <p:spPr/>
        <p:txBody>
          <a:bodyPr/>
          <a:lstStyle/>
          <a:p>
            <a:fld id="{5F9DA329-B565-40FB-8247-17B36F2CF4D3}" type="slidenum">
              <a:rPr lang="en-US" smtClean="0"/>
              <a:t>‹#›</a:t>
            </a:fld>
            <a:endParaRPr lang="en-US"/>
          </a:p>
        </p:txBody>
      </p:sp>
    </p:spTree>
    <p:extLst>
      <p:ext uri="{BB962C8B-B14F-4D97-AF65-F5344CB8AC3E}">
        <p14:creationId xmlns:p14="http://schemas.microsoft.com/office/powerpoint/2010/main" val="2314515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374A4-4596-B20C-883E-72D0E0EF43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5793A46-EF30-3327-25C0-ADF3336C6BFA}"/>
              </a:ext>
            </a:extLst>
          </p:cNvPr>
          <p:cNvSpPr>
            <a:spLocks noGrp="1"/>
          </p:cNvSpPr>
          <p:nvPr>
            <p:ph type="dt" sz="half" idx="10"/>
          </p:nvPr>
        </p:nvSpPr>
        <p:spPr/>
        <p:txBody>
          <a:bodyPr/>
          <a:lstStyle/>
          <a:p>
            <a:fld id="{B4A8A189-747F-4318-B5DB-D5515191C46D}" type="datetimeFigureOut">
              <a:rPr lang="en-US" smtClean="0"/>
              <a:t>8/29/2024</a:t>
            </a:fld>
            <a:endParaRPr lang="en-US"/>
          </a:p>
        </p:txBody>
      </p:sp>
      <p:sp>
        <p:nvSpPr>
          <p:cNvPr id="4" name="Footer Placeholder 3">
            <a:extLst>
              <a:ext uri="{FF2B5EF4-FFF2-40B4-BE49-F238E27FC236}">
                <a16:creationId xmlns:a16="http://schemas.microsoft.com/office/drawing/2014/main" id="{A88C2CCF-510A-A4F2-85EB-0CE592D316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EA90D1-9B20-B977-0CA4-76FC9136A430}"/>
              </a:ext>
            </a:extLst>
          </p:cNvPr>
          <p:cNvSpPr>
            <a:spLocks noGrp="1"/>
          </p:cNvSpPr>
          <p:nvPr>
            <p:ph type="sldNum" sz="quarter" idx="12"/>
          </p:nvPr>
        </p:nvSpPr>
        <p:spPr/>
        <p:txBody>
          <a:bodyPr/>
          <a:lstStyle/>
          <a:p>
            <a:fld id="{5F9DA329-B565-40FB-8247-17B36F2CF4D3}" type="slidenum">
              <a:rPr lang="en-US" smtClean="0"/>
              <a:t>‹#›</a:t>
            </a:fld>
            <a:endParaRPr lang="en-US"/>
          </a:p>
        </p:txBody>
      </p:sp>
    </p:spTree>
    <p:extLst>
      <p:ext uri="{BB962C8B-B14F-4D97-AF65-F5344CB8AC3E}">
        <p14:creationId xmlns:p14="http://schemas.microsoft.com/office/powerpoint/2010/main" val="3830523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8E0D68-4173-42A4-0B57-58C9FAAE69AC}"/>
              </a:ext>
            </a:extLst>
          </p:cNvPr>
          <p:cNvSpPr>
            <a:spLocks noGrp="1"/>
          </p:cNvSpPr>
          <p:nvPr>
            <p:ph type="dt" sz="half" idx="10"/>
          </p:nvPr>
        </p:nvSpPr>
        <p:spPr/>
        <p:txBody>
          <a:bodyPr/>
          <a:lstStyle/>
          <a:p>
            <a:fld id="{B4A8A189-747F-4318-B5DB-D5515191C46D}" type="datetimeFigureOut">
              <a:rPr lang="en-US" smtClean="0"/>
              <a:t>8/29/2024</a:t>
            </a:fld>
            <a:endParaRPr lang="en-US"/>
          </a:p>
        </p:txBody>
      </p:sp>
      <p:sp>
        <p:nvSpPr>
          <p:cNvPr id="3" name="Footer Placeholder 2">
            <a:extLst>
              <a:ext uri="{FF2B5EF4-FFF2-40B4-BE49-F238E27FC236}">
                <a16:creationId xmlns:a16="http://schemas.microsoft.com/office/drawing/2014/main" id="{C25D7ED9-90AF-C5C0-8F1E-7E23F8F6B3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05669A-0909-1023-A66F-A282C421EEA8}"/>
              </a:ext>
            </a:extLst>
          </p:cNvPr>
          <p:cNvSpPr>
            <a:spLocks noGrp="1"/>
          </p:cNvSpPr>
          <p:nvPr>
            <p:ph type="sldNum" sz="quarter" idx="12"/>
          </p:nvPr>
        </p:nvSpPr>
        <p:spPr/>
        <p:txBody>
          <a:bodyPr/>
          <a:lstStyle/>
          <a:p>
            <a:fld id="{5F9DA329-B565-40FB-8247-17B36F2CF4D3}" type="slidenum">
              <a:rPr lang="en-US" smtClean="0"/>
              <a:t>‹#›</a:t>
            </a:fld>
            <a:endParaRPr lang="en-US"/>
          </a:p>
        </p:txBody>
      </p:sp>
    </p:spTree>
    <p:extLst>
      <p:ext uri="{BB962C8B-B14F-4D97-AF65-F5344CB8AC3E}">
        <p14:creationId xmlns:p14="http://schemas.microsoft.com/office/powerpoint/2010/main" val="1339161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F2AF0-9350-F05D-201B-0221875769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89E07B1-F806-1AA3-081D-9DE0F9DA2A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6ED1A3-DF6F-E372-B2B1-8985225C0E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B94178-1A60-C3CE-5B25-64035CEEED4F}"/>
              </a:ext>
            </a:extLst>
          </p:cNvPr>
          <p:cNvSpPr>
            <a:spLocks noGrp="1"/>
          </p:cNvSpPr>
          <p:nvPr>
            <p:ph type="dt" sz="half" idx="10"/>
          </p:nvPr>
        </p:nvSpPr>
        <p:spPr/>
        <p:txBody>
          <a:bodyPr/>
          <a:lstStyle/>
          <a:p>
            <a:fld id="{B4A8A189-747F-4318-B5DB-D5515191C46D}" type="datetimeFigureOut">
              <a:rPr lang="en-US" smtClean="0"/>
              <a:t>8/29/2024</a:t>
            </a:fld>
            <a:endParaRPr lang="en-US"/>
          </a:p>
        </p:txBody>
      </p:sp>
      <p:sp>
        <p:nvSpPr>
          <p:cNvPr id="6" name="Footer Placeholder 5">
            <a:extLst>
              <a:ext uri="{FF2B5EF4-FFF2-40B4-BE49-F238E27FC236}">
                <a16:creationId xmlns:a16="http://schemas.microsoft.com/office/drawing/2014/main" id="{EFD1AC9F-8BD8-C778-E236-AA0D69E0B5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A04B4D-9262-8FCF-9090-A608F867A1D8}"/>
              </a:ext>
            </a:extLst>
          </p:cNvPr>
          <p:cNvSpPr>
            <a:spLocks noGrp="1"/>
          </p:cNvSpPr>
          <p:nvPr>
            <p:ph type="sldNum" sz="quarter" idx="12"/>
          </p:nvPr>
        </p:nvSpPr>
        <p:spPr/>
        <p:txBody>
          <a:bodyPr/>
          <a:lstStyle/>
          <a:p>
            <a:fld id="{5F9DA329-B565-40FB-8247-17B36F2CF4D3}" type="slidenum">
              <a:rPr lang="en-US" smtClean="0"/>
              <a:t>‹#›</a:t>
            </a:fld>
            <a:endParaRPr lang="en-US"/>
          </a:p>
        </p:txBody>
      </p:sp>
    </p:spTree>
    <p:extLst>
      <p:ext uri="{BB962C8B-B14F-4D97-AF65-F5344CB8AC3E}">
        <p14:creationId xmlns:p14="http://schemas.microsoft.com/office/powerpoint/2010/main" val="2560861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EC2FF-2865-627C-E05B-72D6D1871A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31F5176-09EF-ED38-01BD-9895C589CB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BFDF92-0061-44AC-1673-FA2625FA6D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9A94B7-6857-385D-541E-5586E4FAF902}"/>
              </a:ext>
            </a:extLst>
          </p:cNvPr>
          <p:cNvSpPr>
            <a:spLocks noGrp="1"/>
          </p:cNvSpPr>
          <p:nvPr>
            <p:ph type="dt" sz="half" idx="10"/>
          </p:nvPr>
        </p:nvSpPr>
        <p:spPr/>
        <p:txBody>
          <a:bodyPr/>
          <a:lstStyle/>
          <a:p>
            <a:fld id="{B4A8A189-747F-4318-B5DB-D5515191C46D}" type="datetimeFigureOut">
              <a:rPr lang="en-US" smtClean="0"/>
              <a:t>8/29/2024</a:t>
            </a:fld>
            <a:endParaRPr lang="en-US"/>
          </a:p>
        </p:txBody>
      </p:sp>
      <p:sp>
        <p:nvSpPr>
          <p:cNvPr id="6" name="Footer Placeholder 5">
            <a:extLst>
              <a:ext uri="{FF2B5EF4-FFF2-40B4-BE49-F238E27FC236}">
                <a16:creationId xmlns:a16="http://schemas.microsoft.com/office/drawing/2014/main" id="{E0A07D70-8438-7AD2-59AF-3BB26E472B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19192C-B99D-A824-4698-4DBA0F3555E1}"/>
              </a:ext>
            </a:extLst>
          </p:cNvPr>
          <p:cNvSpPr>
            <a:spLocks noGrp="1"/>
          </p:cNvSpPr>
          <p:nvPr>
            <p:ph type="sldNum" sz="quarter" idx="12"/>
          </p:nvPr>
        </p:nvSpPr>
        <p:spPr/>
        <p:txBody>
          <a:bodyPr/>
          <a:lstStyle/>
          <a:p>
            <a:fld id="{5F9DA329-B565-40FB-8247-17B36F2CF4D3}" type="slidenum">
              <a:rPr lang="en-US" smtClean="0"/>
              <a:t>‹#›</a:t>
            </a:fld>
            <a:endParaRPr lang="en-US"/>
          </a:p>
        </p:txBody>
      </p:sp>
    </p:spTree>
    <p:extLst>
      <p:ext uri="{BB962C8B-B14F-4D97-AF65-F5344CB8AC3E}">
        <p14:creationId xmlns:p14="http://schemas.microsoft.com/office/powerpoint/2010/main" val="2662872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443066-60C6-500D-4823-8AA17E676F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CD7F09-048F-FF7D-27B5-62296672E1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03F319-79F9-F780-14D5-DAEC044522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A8A189-747F-4318-B5DB-D5515191C46D}" type="datetimeFigureOut">
              <a:rPr lang="en-US" smtClean="0"/>
              <a:t>8/29/2024</a:t>
            </a:fld>
            <a:endParaRPr lang="en-US"/>
          </a:p>
        </p:txBody>
      </p:sp>
      <p:sp>
        <p:nvSpPr>
          <p:cNvPr id="5" name="Footer Placeholder 4">
            <a:extLst>
              <a:ext uri="{FF2B5EF4-FFF2-40B4-BE49-F238E27FC236}">
                <a16:creationId xmlns:a16="http://schemas.microsoft.com/office/drawing/2014/main" id="{32621EB6-8BC4-77A1-97CB-62B8B6080E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025FD0-7BFB-6449-A634-D571226313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9DA329-B565-40FB-8247-17B36F2CF4D3}" type="slidenum">
              <a:rPr lang="en-US" smtClean="0"/>
              <a:t>‹#›</a:t>
            </a:fld>
            <a:endParaRPr lang="en-US"/>
          </a:p>
        </p:txBody>
      </p:sp>
    </p:spTree>
    <p:extLst>
      <p:ext uri="{BB962C8B-B14F-4D97-AF65-F5344CB8AC3E}">
        <p14:creationId xmlns:p14="http://schemas.microsoft.com/office/powerpoint/2010/main" val="2678284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3E416D2-D994-4F7A-8F62-B28B11BE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8" name="Picture 7">
            <a:extLst>
              <a:ext uri="{FF2B5EF4-FFF2-40B4-BE49-F238E27FC236}">
                <a16:creationId xmlns:a16="http://schemas.microsoft.com/office/drawing/2014/main" id="{CB57BB1C-39D8-24AB-78C7-720BAF92888F}"/>
              </a:ext>
            </a:extLst>
          </p:cNvPr>
          <p:cNvPicPr>
            <a:picLocks noChangeAspect="1"/>
          </p:cNvPicPr>
          <p:nvPr/>
        </p:nvPicPr>
        <p:blipFill rotWithShape="1">
          <a:blip r:embed="rId2"/>
          <a:srcRect t="6814" r="-1" b="5615"/>
          <a:stretch/>
        </p:blipFill>
        <p:spPr>
          <a:xfrm>
            <a:off x="1524" y="-48166"/>
            <a:ext cx="12202346" cy="6865526"/>
          </a:xfrm>
          <a:prstGeom prst="rect">
            <a:avLst/>
          </a:prstGeom>
        </p:spPr>
      </p:pic>
      <p:sp>
        <p:nvSpPr>
          <p:cNvPr id="14" name="Freeform: Shape 13">
            <a:extLst>
              <a:ext uri="{FF2B5EF4-FFF2-40B4-BE49-F238E27FC236}">
                <a16:creationId xmlns:a16="http://schemas.microsoft.com/office/drawing/2014/main" id="{FB27C166-470E-467E-9E9E-E235EEF3C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24691" y="0"/>
            <a:ext cx="7365784" cy="6858000"/>
          </a:xfrm>
          <a:custGeom>
            <a:avLst/>
            <a:gdLst>
              <a:gd name="connsiteX0" fmla="*/ 5742761 w 7365784"/>
              <a:gd name="connsiteY0" fmla="*/ 0 h 6858000"/>
              <a:gd name="connsiteX1" fmla="*/ 3076369 w 7365784"/>
              <a:gd name="connsiteY1" fmla="*/ 0 h 6858000"/>
              <a:gd name="connsiteX2" fmla="*/ 1949196 w 7365784"/>
              <a:gd name="connsiteY2" fmla="*/ 0 h 6858000"/>
              <a:gd name="connsiteX3" fmla="*/ 1583228 w 7365784"/>
              <a:gd name="connsiteY3" fmla="*/ 0 h 6858000"/>
              <a:gd name="connsiteX4" fmla="*/ 1457787 w 7365784"/>
              <a:gd name="connsiteY4" fmla="*/ 0 h 6858000"/>
              <a:gd name="connsiteX5" fmla="*/ 1445578 w 7365784"/>
              <a:gd name="connsiteY5" fmla="*/ 0 h 6858000"/>
              <a:gd name="connsiteX6" fmla="*/ 571708 w 7365784"/>
              <a:gd name="connsiteY6" fmla="*/ 0 h 6858000"/>
              <a:gd name="connsiteX7" fmla="*/ 237757 w 7365784"/>
              <a:gd name="connsiteY7" fmla="*/ 0 h 6858000"/>
              <a:gd name="connsiteX8" fmla="*/ 205161 w 7365784"/>
              <a:gd name="connsiteY8" fmla="*/ 0 h 6858000"/>
              <a:gd name="connsiteX9" fmla="*/ 0 w 7365784"/>
              <a:gd name="connsiteY9" fmla="*/ 0 h 6858000"/>
              <a:gd name="connsiteX10" fmla="*/ 0 w 7365784"/>
              <a:gd name="connsiteY10" fmla="*/ 6858000 h 6858000"/>
              <a:gd name="connsiteX11" fmla="*/ 205161 w 7365784"/>
              <a:gd name="connsiteY11" fmla="*/ 6858000 h 6858000"/>
              <a:gd name="connsiteX12" fmla="*/ 237757 w 7365784"/>
              <a:gd name="connsiteY12" fmla="*/ 6858000 h 6858000"/>
              <a:gd name="connsiteX13" fmla="*/ 571708 w 7365784"/>
              <a:gd name="connsiteY13" fmla="*/ 6858000 h 6858000"/>
              <a:gd name="connsiteX14" fmla="*/ 1274834 w 7365784"/>
              <a:gd name="connsiteY14" fmla="*/ 6858000 h 6858000"/>
              <a:gd name="connsiteX15" fmla="*/ 1445578 w 7365784"/>
              <a:gd name="connsiteY15" fmla="*/ 6858000 h 6858000"/>
              <a:gd name="connsiteX16" fmla="*/ 1457787 w 7365784"/>
              <a:gd name="connsiteY16" fmla="*/ 6858000 h 6858000"/>
              <a:gd name="connsiteX17" fmla="*/ 1949196 w 7365784"/>
              <a:gd name="connsiteY17" fmla="*/ 6858000 h 6858000"/>
              <a:gd name="connsiteX18" fmla="*/ 3076369 w 7365784"/>
              <a:gd name="connsiteY18" fmla="*/ 6858000 h 6858000"/>
              <a:gd name="connsiteX19" fmla="*/ 4863030 w 7365784"/>
              <a:gd name="connsiteY19" fmla="*/ 6858000 h 6858000"/>
              <a:gd name="connsiteX20" fmla="*/ 4974786 w 7365784"/>
              <a:gd name="connsiteY20" fmla="*/ 6780599 h 6858000"/>
              <a:gd name="connsiteX21" fmla="*/ 5491434 w 7365784"/>
              <a:gd name="connsiteY21" fmla="*/ 6374814 h 6858000"/>
              <a:gd name="connsiteX22" fmla="*/ 7365784 w 7365784"/>
              <a:gd name="connsiteY22" fmla="*/ 3621656 h 6858000"/>
              <a:gd name="connsiteX23" fmla="*/ 5764885 w 7365784"/>
              <a:gd name="connsiteY23"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365784" h="6858000">
                <a:moveTo>
                  <a:pt x="5742761" y="0"/>
                </a:moveTo>
                <a:lnTo>
                  <a:pt x="3076369" y="0"/>
                </a:lnTo>
                <a:lnTo>
                  <a:pt x="1949196" y="0"/>
                </a:lnTo>
                <a:lnTo>
                  <a:pt x="1583228" y="0"/>
                </a:lnTo>
                <a:lnTo>
                  <a:pt x="1457787" y="0"/>
                </a:lnTo>
                <a:lnTo>
                  <a:pt x="1445578" y="0"/>
                </a:lnTo>
                <a:lnTo>
                  <a:pt x="571708" y="0"/>
                </a:lnTo>
                <a:lnTo>
                  <a:pt x="237757" y="0"/>
                </a:lnTo>
                <a:lnTo>
                  <a:pt x="205161" y="0"/>
                </a:lnTo>
                <a:lnTo>
                  <a:pt x="0" y="0"/>
                </a:lnTo>
                <a:lnTo>
                  <a:pt x="0" y="6858000"/>
                </a:lnTo>
                <a:lnTo>
                  <a:pt x="205161" y="6858000"/>
                </a:lnTo>
                <a:lnTo>
                  <a:pt x="237757" y="6858000"/>
                </a:lnTo>
                <a:lnTo>
                  <a:pt x="571708" y="6858000"/>
                </a:lnTo>
                <a:lnTo>
                  <a:pt x="1274834" y="6858000"/>
                </a:lnTo>
                <a:lnTo>
                  <a:pt x="1445578" y="6858000"/>
                </a:lnTo>
                <a:lnTo>
                  <a:pt x="1457787" y="6858000"/>
                </a:lnTo>
                <a:lnTo>
                  <a:pt x="1949196" y="6858000"/>
                </a:lnTo>
                <a:lnTo>
                  <a:pt x="3076369" y="6858000"/>
                </a:lnTo>
                <a:lnTo>
                  <a:pt x="4863030" y="6858000"/>
                </a:lnTo>
                <a:lnTo>
                  <a:pt x="4974786" y="6780599"/>
                </a:lnTo>
                <a:cubicBezTo>
                  <a:pt x="5148604" y="6653108"/>
                  <a:pt x="5319231" y="6515397"/>
                  <a:pt x="5491434" y="6374814"/>
                </a:cubicBezTo>
                <a:cubicBezTo>
                  <a:pt x="6437059" y="5602839"/>
                  <a:pt x="7365784" y="4969131"/>
                  <a:pt x="7365784" y="3621656"/>
                </a:cubicBezTo>
                <a:cubicBezTo>
                  <a:pt x="7365784" y="2093192"/>
                  <a:pt x="6792048" y="754641"/>
                  <a:pt x="576488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673636C8-1392-483A-8A7A-CA259E806C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3671" y="0"/>
            <a:ext cx="7208329" cy="6858000"/>
          </a:xfrm>
          <a:custGeom>
            <a:avLst/>
            <a:gdLst>
              <a:gd name="connsiteX0" fmla="*/ 5585306 w 7208329"/>
              <a:gd name="connsiteY0" fmla="*/ 0 h 6858000"/>
              <a:gd name="connsiteX1" fmla="*/ 2918914 w 7208329"/>
              <a:gd name="connsiteY1" fmla="*/ 0 h 6858000"/>
              <a:gd name="connsiteX2" fmla="*/ 1592911 w 7208329"/>
              <a:gd name="connsiteY2" fmla="*/ 0 h 6858000"/>
              <a:gd name="connsiteX3" fmla="*/ 1425773 w 7208329"/>
              <a:gd name="connsiteY3" fmla="*/ 0 h 6858000"/>
              <a:gd name="connsiteX4" fmla="*/ 1300332 w 7208329"/>
              <a:gd name="connsiteY4" fmla="*/ 0 h 6858000"/>
              <a:gd name="connsiteX5" fmla="*/ 1288123 w 7208329"/>
              <a:gd name="connsiteY5" fmla="*/ 0 h 6858000"/>
              <a:gd name="connsiteX6" fmla="*/ 414253 w 7208329"/>
              <a:gd name="connsiteY6" fmla="*/ 0 h 6858000"/>
              <a:gd name="connsiteX7" fmla="*/ 80302 w 7208329"/>
              <a:gd name="connsiteY7" fmla="*/ 0 h 6858000"/>
              <a:gd name="connsiteX8" fmla="*/ 47706 w 7208329"/>
              <a:gd name="connsiteY8" fmla="*/ 0 h 6858000"/>
              <a:gd name="connsiteX9" fmla="*/ 0 w 7208329"/>
              <a:gd name="connsiteY9" fmla="*/ 0 h 6858000"/>
              <a:gd name="connsiteX10" fmla="*/ 0 w 7208329"/>
              <a:gd name="connsiteY10" fmla="*/ 6858000 h 6858000"/>
              <a:gd name="connsiteX11" fmla="*/ 47706 w 7208329"/>
              <a:gd name="connsiteY11" fmla="*/ 6858000 h 6858000"/>
              <a:gd name="connsiteX12" fmla="*/ 80302 w 7208329"/>
              <a:gd name="connsiteY12" fmla="*/ 6858000 h 6858000"/>
              <a:gd name="connsiteX13" fmla="*/ 414253 w 7208329"/>
              <a:gd name="connsiteY13" fmla="*/ 6858000 h 6858000"/>
              <a:gd name="connsiteX14" fmla="*/ 1117379 w 7208329"/>
              <a:gd name="connsiteY14" fmla="*/ 6858000 h 6858000"/>
              <a:gd name="connsiteX15" fmla="*/ 1288123 w 7208329"/>
              <a:gd name="connsiteY15" fmla="*/ 6858000 h 6858000"/>
              <a:gd name="connsiteX16" fmla="*/ 1300332 w 7208329"/>
              <a:gd name="connsiteY16" fmla="*/ 6858000 h 6858000"/>
              <a:gd name="connsiteX17" fmla="*/ 1592911 w 7208329"/>
              <a:gd name="connsiteY17" fmla="*/ 6858000 h 6858000"/>
              <a:gd name="connsiteX18" fmla="*/ 2918914 w 7208329"/>
              <a:gd name="connsiteY18" fmla="*/ 6858000 h 6858000"/>
              <a:gd name="connsiteX19" fmla="*/ 4705575 w 7208329"/>
              <a:gd name="connsiteY19" fmla="*/ 6858000 h 6858000"/>
              <a:gd name="connsiteX20" fmla="*/ 4817331 w 7208329"/>
              <a:gd name="connsiteY20" fmla="*/ 6780599 h 6858000"/>
              <a:gd name="connsiteX21" fmla="*/ 5333979 w 7208329"/>
              <a:gd name="connsiteY21" fmla="*/ 6374814 h 6858000"/>
              <a:gd name="connsiteX22" fmla="*/ 7208329 w 7208329"/>
              <a:gd name="connsiteY22" fmla="*/ 3621656 h 6858000"/>
              <a:gd name="connsiteX23" fmla="*/ 5607430 w 7208329"/>
              <a:gd name="connsiteY23"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08329" h="6858000">
                <a:moveTo>
                  <a:pt x="5585306" y="0"/>
                </a:moveTo>
                <a:lnTo>
                  <a:pt x="2918914" y="0"/>
                </a:lnTo>
                <a:lnTo>
                  <a:pt x="1592911" y="0"/>
                </a:lnTo>
                <a:lnTo>
                  <a:pt x="1425773" y="0"/>
                </a:lnTo>
                <a:lnTo>
                  <a:pt x="1300332" y="0"/>
                </a:lnTo>
                <a:lnTo>
                  <a:pt x="1288123" y="0"/>
                </a:lnTo>
                <a:lnTo>
                  <a:pt x="414253" y="0"/>
                </a:lnTo>
                <a:lnTo>
                  <a:pt x="80302" y="0"/>
                </a:lnTo>
                <a:lnTo>
                  <a:pt x="47706" y="0"/>
                </a:lnTo>
                <a:lnTo>
                  <a:pt x="0" y="0"/>
                </a:lnTo>
                <a:lnTo>
                  <a:pt x="0" y="6858000"/>
                </a:lnTo>
                <a:lnTo>
                  <a:pt x="47706" y="6858000"/>
                </a:lnTo>
                <a:lnTo>
                  <a:pt x="80302" y="6858000"/>
                </a:lnTo>
                <a:lnTo>
                  <a:pt x="414253" y="6858000"/>
                </a:lnTo>
                <a:lnTo>
                  <a:pt x="1117379" y="6858000"/>
                </a:lnTo>
                <a:lnTo>
                  <a:pt x="1288123" y="6858000"/>
                </a:lnTo>
                <a:lnTo>
                  <a:pt x="1300332" y="6858000"/>
                </a:lnTo>
                <a:lnTo>
                  <a:pt x="1592911" y="6858000"/>
                </a:lnTo>
                <a:lnTo>
                  <a:pt x="2918914" y="6858000"/>
                </a:lnTo>
                <a:lnTo>
                  <a:pt x="4705575" y="6858000"/>
                </a:lnTo>
                <a:lnTo>
                  <a:pt x="4817331" y="6780599"/>
                </a:lnTo>
                <a:cubicBezTo>
                  <a:pt x="4991149" y="6653108"/>
                  <a:pt x="5161776" y="6515397"/>
                  <a:pt x="5333979" y="6374814"/>
                </a:cubicBezTo>
                <a:cubicBezTo>
                  <a:pt x="6279604" y="5602839"/>
                  <a:pt x="7208329" y="4969131"/>
                  <a:pt x="7208329" y="3621656"/>
                </a:cubicBezTo>
                <a:cubicBezTo>
                  <a:pt x="7208329" y="2093192"/>
                  <a:pt x="6634593" y="754641"/>
                  <a:pt x="5607430" y="14997"/>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7539A79B-DFBA-4781-B0DE-4044B0722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11396"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TextBox 4">
            <a:extLst>
              <a:ext uri="{FF2B5EF4-FFF2-40B4-BE49-F238E27FC236}">
                <a16:creationId xmlns:a16="http://schemas.microsoft.com/office/drawing/2014/main" id="{EF0FDB1D-F27A-23D2-50B9-1E79B9F65269}"/>
              </a:ext>
            </a:extLst>
          </p:cNvPr>
          <p:cNvSpPr txBox="1"/>
          <p:nvPr/>
        </p:nvSpPr>
        <p:spPr>
          <a:xfrm>
            <a:off x="4611396" y="1036869"/>
            <a:ext cx="8506110" cy="3099512"/>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200" b="1" i="0" dirty="0">
                <a:effectLst/>
                <a:latin typeface="Times New Roman" panose="02020603050405020304" pitchFamily="18" charset="0"/>
                <a:ea typeface="+mj-ea"/>
                <a:cs typeface="Times New Roman" panose="02020603050405020304" pitchFamily="18" charset="0"/>
              </a:rPr>
              <a:t>Group 2 :</a:t>
            </a:r>
          </a:p>
          <a:p>
            <a:pPr algn="ctr">
              <a:lnSpc>
                <a:spcPct val="90000"/>
              </a:lnSpc>
              <a:spcBef>
                <a:spcPct val="0"/>
              </a:spcBef>
              <a:spcAft>
                <a:spcPts val="600"/>
              </a:spcAft>
            </a:pPr>
            <a:r>
              <a:rPr lang="en-US" sz="4200" b="1" i="0" dirty="0" err="1">
                <a:effectLst/>
                <a:latin typeface="Times New Roman" panose="02020603050405020304" pitchFamily="18" charset="0"/>
                <a:ea typeface="+mj-ea"/>
                <a:cs typeface="Times New Roman" panose="02020603050405020304" pitchFamily="18" charset="0"/>
              </a:rPr>
              <a:t>SpikeVar</a:t>
            </a:r>
            <a:r>
              <a:rPr lang="en-US" sz="4200" b="1" i="0" dirty="0">
                <a:effectLst/>
                <a:latin typeface="Times New Roman" panose="02020603050405020304" pitchFamily="18" charset="0"/>
                <a:ea typeface="+mj-ea"/>
                <a:cs typeface="Times New Roman" panose="02020603050405020304" pitchFamily="18" charset="0"/>
              </a:rPr>
              <a:t> &amp; </a:t>
            </a:r>
            <a:r>
              <a:rPr lang="en-US" sz="4200" b="1" i="0" dirty="0" err="1">
                <a:effectLst/>
                <a:latin typeface="Times New Roman" panose="02020603050405020304" pitchFamily="18" charset="0"/>
                <a:ea typeface="+mj-ea"/>
                <a:cs typeface="Times New Roman" panose="02020603050405020304" pitchFamily="18" charset="0"/>
              </a:rPr>
              <a:t>TykeVar</a:t>
            </a:r>
            <a:endParaRPr lang="en-US" sz="4200" b="1" i="0" dirty="0">
              <a:effectLst/>
              <a:latin typeface="Times New Roman" panose="02020603050405020304" pitchFamily="18" charset="0"/>
              <a:ea typeface="+mj-ea"/>
              <a:cs typeface="Times New Roman" panose="02020603050405020304" pitchFamily="18" charset="0"/>
            </a:endParaRPr>
          </a:p>
          <a:p>
            <a:pPr algn="ctr">
              <a:lnSpc>
                <a:spcPct val="90000"/>
              </a:lnSpc>
              <a:spcBef>
                <a:spcPct val="0"/>
              </a:spcBef>
              <a:spcAft>
                <a:spcPts val="600"/>
              </a:spcAft>
            </a:pPr>
            <a:r>
              <a:rPr lang="en-US" sz="4200" b="1" i="0" dirty="0">
                <a:effectLst/>
                <a:latin typeface="Times New Roman" panose="02020603050405020304" pitchFamily="18" charset="0"/>
                <a:ea typeface="+mj-ea"/>
                <a:cs typeface="Times New Roman" panose="02020603050405020304" pitchFamily="18" charset="0"/>
              </a:rPr>
              <a:t> Simulation of Mosaic Variants </a:t>
            </a:r>
          </a:p>
          <a:p>
            <a:pPr algn="ctr">
              <a:lnSpc>
                <a:spcPct val="90000"/>
              </a:lnSpc>
              <a:spcBef>
                <a:spcPct val="0"/>
              </a:spcBef>
              <a:spcAft>
                <a:spcPts val="600"/>
              </a:spcAft>
            </a:pPr>
            <a:r>
              <a:rPr lang="en-US" sz="4200" b="1" i="0" dirty="0">
                <a:effectLst/>
                <a:latin typeface="Times New Roman" panose="02020603050405020304" pitchFamily="18" charset="0"/>
                <a:ea typeface="+mj-ea"/>
                <a:cs typeface="Times New Roman" panose="02020603050405020304" pitchFamily="18" charset="0"/>
              </a:rPr>
              <a:t>in Sequencing Data</a:t>
            </a:r>
          </a:p>
        </p:txBody>
      </p:sp>
      <p:sp>
        <p:nvSpPr>
          <p:cNvPr id="6" name="TextBox 5">
            <a:extLst>
              <a:ext uri="{FF2B5EF4-FFF2-40B4-BE49-F238E27FC236}">
                <a16:creationId xmlns:a16="http://schemas.microsoft.com/office/drawing/2014/main" id="{E5D6503D-888C-53FB-1386-8A5CA9251832}"/>
              </a:ext>
            </a:extLst>
          </p:cNvPr>
          <p:cNvSpPr txBox="1"/>
          <p:nvPr/>
        </p:nvSpPr>
        <p:spPr>
          <a:xfrm>
            <a:off x="5438964" y="4720370"/>
            <a:ext cx="7221724" cy="2877371"/>
          </a:xfrm>
          <a:prstGeom prst="rect">
            <a:avLst/>
          </a:prstGeom>
        </p:spPr>
        <p:txBody>
          <a:bodyPr vert="horz" lIns="91440" tIns="45720" rIns="91440" bIns="45720" rtlCol="0">
            <a:noAutofit/>
          </a:bodyPr>
          <a:lstStyle/>
          <a:p>
            <a:pPr algn="ctr">
              <a:lnSpc>
                <a:spcPct val="90000"/>
              </a:lnSpc>
              <a:spcBef>
                <a:spcPts val="1000"/>
              </a:spcBef>
            </a:pPr>
            <a:r>
              <a:rPr lang="en-US" sz="2000" b="1" dirty="0">
                <a:latin typeface="Times New Roman" panose="02020603050405020304" pitchFamily="18" charset="0"/>
                <a:cs typeface="Times New Roman" panose="02020603050405020304" pitchFamily="18" charset="0"/>
              </a:rPr>
              <a:t>Farhang Jaryani,</a:t>
            </a:r>
          </a:p>
          <a:p>
            <a:pPr algn="ctr">
              <a:lnSpc>
                <a:spcPct val="90000"/>
              </a:lnSpc>
              <a:spcBef>
                <a:spcPts val="1000"/>
              </a:spcBef>
            </a:pPr>
            <a:r>
              <a:rPr lang="en-US" sz="2000" b="1" i="0" dirty="0">
                <a:effectLst/>
                <a:latin typeface="Times New Roman" panose="02020603050405020304" pitchFamily="18" charset="0"/>
                <a:cs typeface="Times New Roman" panose="02020603050405020304" pitchFamily="18" charset="0"/>
              </a:rPr>
              <a:t>Fritz Sedlazeck, Lab</a:t>
            </a:r>
          </a:p>
          <a:p>
            <a:pPr algn="ctr">
              <a:lnSpc>
                <a:spcPct val="90000"/>
              </a:lnSpc>
              <a:spcBef>
                <a:spcPts val="1000"/>
              </a:spcBef>
            </a:pPr>
            <a:r>
              <a:rPr lang="en-US" sz="2000" b="1" i="0" dirty="0">
                <a:effectLst/>
                <a:latin typeface="Times New Roman" panose="02020603050405020304" pitchFamily="18" charset="0"/>
                <a:cs typeface="Times New Roman" panose="02020603050405020304" pitchFamily="18" charset="0"/>
              </a:rPr>
              <a:t>Human Genome Sequencing Center</a:t>
            </a:r>
          </a:p>
          <a:p>
            <a:pPr algn="ctr">
              <a:lnSpc>
                <a:spcPct val="90000"/>
              </a:lnSpc>
              <a:spcBef>
                <a:spcPts val="1000"/>
              </a:spcBef>
            </a:pPr>
            <a:r>
              <a:rPr lang="en-US" sz="2000" b="1" dirty="0">
                <a:latin typeface="Times New Roman" panose="02020603050405020304" pitchFamily="18" charset="0"/>
                <a:cs typeface="Times New Roman" panose="02020603050405020304" pitchFamily="18" charset="0"/>
              </a:rPr>
              <a:t>Baylor college of Medicine</a:t>
            </a:r>
          </a:p>
        </p:txBody>
      </p:sp>
      <p:pic>
        <p:nvPicPr>
          <p:cNvPr id="1030" name="Picture 6" descr="BCM-HGSC Web Client - Login">
            <a:extLst>
              <a:ext uri="{FF2B5EF4-FFF2-40B4-BE49-F238E27FC236}">
                <a16:creationId xmlns:a16="http://schemas.microsoft.com/office/drawing/2014/main" id="{EA0E71F7-6D76-1689-5B6A-96108FC878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2127" y="0"/>
            <a:ext cx="3470910" cy="1191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1963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71" name="Rectangle 112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73" name="Freeform: Shape 112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75" name="Rectangle 112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7" name="Rectangle 112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9" name="Freeform: Shape 112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281" name="Isosceles Triangle 112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id="{63365856-6EFF-BDC0-BCD8-8FB9B16EE96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04080" y="127009"/>
            <a:ext cx="3813799" cy="660398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1283" name="Isosceles Triangle 112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7A534B0-185A-D13A-F760-FF058F813A35}"/>
              </a:ext>
            </a:extLst>
          </p:cNvPr>
          <p:cNvSpPr txBox="1"/>
          <p:nvPr/>
        </p:nvSpPr>
        <p:spPr>
          <a:xfrm>
            <a:off x="1819933" y="280508"/>
            <a:ext cx="6992166" cy="1200329"/>
          </a:xfrm>
          <a:prstGeom prst="rect">
            <a:avLst/>
          </a:prstGeom>
          <a:noFill/>
        </p:spPr>
        <p:txBody>
          <a:bodyPr wrap="square">
            <a:spAutoFit/>
          </a:bodyPr>
          <a:lstStyle/>
          <a:p>
            <a:pPr algn="l"/>
            <a:r>
              <a:rPr lang="en-US" sz="2400" b="1" i="0" dirty="0" err="1">
                <a:effectLst/>
                <a:latin typeface="Times New Roman" panose="02020603050405020304" pitchFamily="18" charset="0"/>
                <a:cs typeface="Times New Roman" panose="02020603050405020304" pitchFamily="18" charset="0"/>
              </a:rPr>
              <a:t>TykeVar</a:t>
            </a:r>
            <a:r>
              <a:rPr lang="en-US" sz="2400" b="1" i="0" dirty="0">
                <a:effectLst/>
                <a:latin typeface="Times New Roman" panose="02020603050405020304" pitchFamily="18" charset="0"/>
                <a:cs typeface="Times New Roman" panose="02020603050405020304" pitchFamily="18" charset="0"/>
              </a:rPr>
              <a:t> – </a:t>
            </a:r>
            <a:br>
              <a:rPr lang="en-US" sz="2400" b="1" i="0" dirty="0">
                <a:effectLst/>
                <a:latin typeface="Times New Roman" panose="02020603050405020304" pitchFamily="18" charset="0"/>
                <a:cs typeface="Times New Roman" panose="02020603050405020304" pitchFamily="18" charset="0"/>
              </a:rPr>
            </a:br>
            <a:r>
              <a:rPr lang="en-US" sz="2400" b="1" i="0" dirty="0">
                <a:effectLst/>
                <a:latin typeface="Times New Roman" panose="02020603050405020304" pitchFamily="18" charset="0"/>
                <a:cs typeface="Times New Roman" panose="02020603050405020304" pitchFamily="18" charset="0"/>
              </a:rPr>
              <a:t>Creation of Sequencing Data </a:t>
            </a:r>
            <a:br>
              <a:rPr lang="en-US" sz="2400" b="1" i="0" dirty="0">
                <a:effectLst/>
                <a:latin typeface="Times New Roman" panose="02020603050405020304" pitchFamily="18" charset="0"/>
                <a:cs typeface="Times New Roman" panose="02020603050405020304" pitchFamily="18" charset="0"/>
              </a:rPr>
            </a:br>
            <a:r>
              <a:rPr lang="en-US" sz="2400" b="1" i="0" dirty="0">
                <a:effectLst/>
                <a:latin typeface="Times New Roman" panose="02020603050405020304" pitchFamily="18" charset="0"/>
                <a:cs typeface="Times New Roman" panose="02020603050405020304" pitchFamily="18" charset="0"/>
              </a:rPr>
              <a:t>With a Subset of Modified Reads</a:t>
            </a:r>
          </a:p>
        </p:txBody>
      </p:sp>
      <p:sp>
        <p:nvSpPr>
          <p:cNvPr id="6" name="TextBox 5">
            <a:extLst>
              <a:ext uri="{FF2B5EF4-FFF2-40B4-BE49-F238E27FC236}">
                <a16:creationId xmlns:a16="http://schemas.microsoft.com/office/drawing/2014/main" id="{B0FE8742-FEB1-860A-1BB0-1E242B1E614E}"/>
              </a:ext>
            </a:extLst>
          </p:cNvPr>
          <p:cNvSpPr txBox="1"/>
          <p:nvPr/>
        </p:nvSpPr>
        <p:spPr>
          <a:xfrm>
            <a:off x="459073" y="6081525"/>
            <a:ext cx="6099462" cy="369332"/>
          </a:xfrm>
          <a:prstGeom prst="rect">
            <a:avLst/>
          </a:prstGeom>
          <a:noFill/>
        </p:spPr>
        <p:txBody>
          <a:bodyPr wrap="square">
            <a:spAutoFit/>
          </a:bodyPr>
          <a:lstStyle/>
          <a:p>
            <a:pPr algn="ctr"/>
            <a:r>
              <a:rPr lang="en-US" b="1" i="0" dirty="0">
                <a:solidFill>
                  <a:srgbClr val="1F2328"/>
                </a:solidFill>
                <a:effectLst/>
                <a:latin typeface="-apple-system"/>
              </a:rPr>
              <a:t>A mosaic SV </a:t>
            </a:r>
            <a:r>
              <a:rPr lang="en-US" b="1" dirty="0">
                <a:solidFill>
                  <a:srgbClr val="1F2328"/>
                </a:solidFill>
                <a:latin typeface="-apple-system"/>
              </a:rPr>
              <a:t>insertion</a:t>
            </a:r>
            <a:r>
              <a:rPr lang="en-US" b="1" i="0" dirty="0">
                <a:solidFill>
                  <a:srgbClr val="1F2328"/>
                </a:solidFill>
                <a:effectLst/>
                <a:latin typeface="-apple-system"/>
              </a:rPr>
              <a:t>.</a:t>
            </a:r>
            <a:endParaRPr lang="en-US" b="0" i="0" dirty="0">
              <a:solidFill>
                <a:srgbClr val="1F2328"/>
              </a:solidFill>
              <a:effectLst/>
              <a:latin typeface="-apple-system"/>
            </a:endParaRPr>
          </a:p>
        </p:txBody>
      </p:sp>
      <p:pic>
        <p:nvPicPr>
          <p:cNvPr id="7" name="Picture 2">
            <a:extLst>
              <a:ext uri="{FF2B5EF4-FFF2-40B4-BE49-F238E27FC236}">
                <a16:creationId xmlns:a16="http://schemas.microsoft.com/office/drawing/2014/main" id="{08D0A4DD-D91A-6B31-8B69-B3DB97C208C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7612" y="1655900"/>
            <a:ext cx="7322582" cy="4155566"/>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8553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9" name="Rectangle 1331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21" name="Freeform: Shape 1332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23" name="Rectangle 1332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5" name="Rectangle 1332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7" name="Freeform: Shape 1332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29" name="Isosceles Triangle 1332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a:extLst>
              <a:ext uri="{FF2B5EF4-FFF2-40B4-BE49-F238E27FC236}">
                <a16:creationId xmlns:a16="http://schemas.microsoft.com/office/drawing/2014/main" id="{1F7C7E5C-E291-943F-A626-5F445F70E0A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770890"/>
            <a:ext cx="10905066" cy="531621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3331" name="Isosceles Triangle 1333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43F32F8-E73B-EC9F-77E8-EC330FD2A534}"/>
              </a:ext>
            </a:extLst>
          </p:cNvPr>
          <p:cNvSpPr txBox="1"/>
          <p:nvPr/>
        </p:nvSpPr>
        <p:spPr>
          <a:xfrm>
            <a:off x="3045460" y="6025085"/>
            <a:ext cx="6101080" cy="923330"/>
          </a:xfrm>
          <a:prstGeom prst="rect">
            <a:avLst/>
          </a:prstGeom>
          <a:noFill/>
        </p:spPr>
        <p:txBody>
          <a:bodyPr wrap="square">
            <a:spAutoFit/>
          </a:bodyPr>
          <a:lstStyle/>
          <a:p>
            <a:pPr algn="ctr"/>
            <a:r>
              <a:rPr lang="en-US" b="1" i="0" dirty="0">
                <a:solidFill>
                  <a:srgbClr val="1F2328"/>
                </a:solidFill>
                <a:effectLst/>
                <a:latin typeface="-apple-system"/>
              </a:rPr>
              <a:t>A mosaic SNP.</a:t>
            </a:r>
            <a:endParaRPr lang="en-US" b="0" i="0" dirty="0">
              <a:solidFill>
                <a:srgbClr val="1F2328"/>
              </a:solidFill>
              <a:effectLst/>
              <a:latin typeface="-apple-system"/>
            </a:endParaRPr>
          </a:p>
          <a:p>
            <a:br>
              <a:rPr lang="en-US" b="0" i="0" dirty="0">
                <a:solidFill>
                  <a:srgbClr val="1F2328"/>
                </a:solidFill>
                <a:effectLst/>
                <a:latin typeface="-apple-system"/>
              </a:rPr>
            </a:br>
            <a:endParaRPr lang="en-US" dirty="0"/>
          </a:p>
        </p:txBody>
      </p:sp>
      <p:sp>
        <p:nvSpPr>
          <p:cNvPr id="2" name="Rectangle 1">
            <a:extLst>
              <a:ext uri="{FF2B5EF4-FFF2-40B4-BE49-F238E27FC236}">
                <a16:creationId xmlns:a16="http://schemas.microsoft.com/office/drawing/2014/main" id="{753E617C-E5FF-BA08-132E-522DDD303828}"/>
              </a:ext>
            </a:extLst>
          </p:cNvPr>
          <p:cNvSpPr/>
          <p:nvPr/>
        </p:nvSpPr>
        <p:spPr>
          <a:xfrm>
            <a:off x="0" y="0"/>
            <a:ext cx="12178933" cy="675409"/>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i="1" dirty="0">
                <a:solidFill>
                  <a:srgbClr val="1F2328"/>
                </a:solidFill>
                <a:effectLst/>
                <a:latin typeface="-apple-system"/>
              </a:rPr>
              <a:t>T</a:t>
            </a:r>
            <a:r>
              <a:rPr lang="en-US" sz="2800" b="1" i="0" dirty="0">
                <a:solidFill>
                  <a:srgbClr val="1F2328"/>
                </a:solidFill>
                <a:effectLst/>
                <a:latin typeface="-apple-system"/>
              </a:rPr>
              <a:t>rack in </a:t>
            </a:r>
            <a:r>
              <a:rPr lang="en-US" sz="2800" b="1" i="1" dirty="0">
                <a:solidFill>
                  <a:srgbClr val="1F2328"/>
                </a:solidFill>
                <a:effectLst/>
                <a:latin typeface="-apple-system"/>
              </a:rPr>
              <a:t>Y</a:t>
            </a:r>
            <a:r>
              <a:rPr lang="en-US" sz="2800" b="1" i="0" dirty="0">
                <a:solidFill>
                  <a:srgbClr val="1F2328"/>
                </a:solidFill>
                <a:effectLst/>
                <a:latin typeface="-apple-system"/>
              </a:rPr>
              <a:t>our </a:t>
            </a:r>
            <a:r>
              <a:rPr lang="en-US" sz="2800" b="1" i="1" dirty="0">
                <a:solidFill>
                  <a:srgbClr val="1F2328"/>
                </a:solidFill>
                <a:effectLst/>
                <a:latin typeface="-apple-system"/>
              </a:rPr>
              <a:t>K</a:t>
            </a:r>
            <a:r>
              <a:rPr lang="en-US" sz="2800" b="1" i="0" dirty="0">
                <a:solidFill>
                  <a:srgbClr val="1F2328"/>
                </a:solidFill>
                <a:effectLst/>
                <a:latin typeface="-apple-system"/>
              </a:rPr>
              <a:t>ey </a:t>
            </a:r>
            <a:r>
              <a:rPr lang="en-US" sz="2800" b="1" i="1" dirty="0">
                <a:solidFill>
                  <a:srgbClr val="1F2328"/>
                </a:solidFill>
                <a:effectLst/>
                <a:latin typeface="-apple-system"/>
              </a:rPr>
              <a:t>E</a:t>
            </a:r>
            <a:r>
              <a:rPr lang="en-US" sz="2800" b="1" i="0" dirty="0">
                <a:solidFill>
                  <a:srgbClr val="1F2328"/>
                </a:solidFill>
                <a:effectLst/>
                <a:latin typeface="-apple-system"/>
              </a:rPr>
              <a:t>ndogenous </a:t>
            </a:r>
            <a:r>
              <a:rPr lang="en-US" sz="2800" b="1" i="1" dirty="0">
                <a:solidFill>
                  <a:srgbClr val="1F2328"/>
                </a:solidFill>
                <a:effectLst/>
                <a:latin typeface="-apple-system"/>
              </a:rPr>
              <a:t>Var</a:t>
            </a:r>
            <a:r>
              <a:rPr lang="en-US" sz="2800" b="1" i="0" dirty="0">
                <a:solidFill>
                  <a:srgbClr val="1F2328"/>
                </a:solidFill>
                <a:effectLst/>
                <a:latin typeface="-apple-system"/>
              </a:rPr>
              <a:t>iants</a:t>
            </a:r>
            <a:endParaRPr lang="en-US" sz="2800" b="1" dirty="0"/>
          </a:p>
        </p:txBody>
      </p:sp>
    </p:spTree>
    <p:extLst>
      <p:ext uri="{BB962C8B-B14F-4D97-AF65-F5344CB8AC3E}">
        <p14:creationId xmlns:p14="http://schemas.microsoft.com/office/powerpoint/2010/main" val="1889424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9" name="Rectangle 3082">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0"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0B52FC6-587E-B300-02F1-86A1241787DA}"/>
              </a:ext>
            </a:extLst>
          </p:cNvPr>
          <p:cNvSpPr txBox="1"/>
          <p:nvPr/>
        </p:nvSpPr>
        <p:spPr>
          <a:xfrm>
            <a:off x="612648" y="2908005"/>
            <a:ext cx="5295015" cy="3268957"/>
          </a:xfrm>
          <a:prstGeom prst="rect">
            <a:avLst/>
          </a:prstGeom>
        </p:spPr>
        <p:txBody>
          <a:bodyPr vert="horz" lIns="91440" tIns="45720" rIns="91440" bIns="45720" rtlCol="0">
            <a:normAutofit fontScale="92500" lnSpcReduction="20000"/>
          </a:bodyPr>
          <a:lstStyle/>
          <a:p>
            <a:pPr>
              <a:lnSpc>
                <a:spcPct val="90000"/>
              </a:lnSpc>
              <a:spcAft>
                <a:spcPts val="600"/>
              </a:spcAft>
            </a:pPr>
            <a:r>
              <a:rPr lang="en-US" sz="2800" b="1" dirty="0"/>
              <a:t>Sedlazeck lab</a:t>
            </a:r>
          </a:p>
          <a:p>
            <a:pPr indent="-228600">
              <a:lnSpc>
                <a:spcPct val="90000"/>
              </a:lnSpc>
              <a:spcAft>
                <a:spcPts val="600"/>
              </a:spcAft>
              <a:buFont typeface="Arial" panose="020B0604020202020204" pitchFamily="34" charset="0"/>
              <a:buChar char="•"/>
            </a:pPr>
            <a:endParaRPr lang="en-US" sz="1500" dirty="0"/>
          </a:p>
          <a:p>
            <a:pPr indent="-228600">
              <a:lnSpc>
                <a:spcPct val="9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Fritz J Sedlazeck</a:t>
            </a:r>
          </a:p>
          <a:p>
            <a:pPr indent="-228600">
              <a:lnSpc>
                <a:spcPct val="9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Luis Paulin</a:t>
            </a:r>
          </a:p>
          <a:p>
            <a:pPr indent="-228600">
              <a:lnSpc>
                <a:spcPct val="90000"/>
              </a:lnSpc>
              <a:spcAft>
                <a:spcPts val="600"/>
              </a:spcAft>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Xinchang</a:t>
            </a:r>
            <a:r>
              <a:rPr lang="en-US" sz="2000" dirty="0">
                <a:latin typeface="Times New Roman" panose="02020603050405020304" pitchFamily="18" charset="0"/>
                <a:cs typeface="Times New Roman" panose="02020603050405020304" pitchFamily="18" charset="0"/>
              </a:rPr>
              <a:t> Zheng</a:t>
            </a:r>
          </a:p>
          <a:p>
            <a:pPr indent="-228600">
              <a:lnSpc>
                <a:spcPct val="9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Medhat Mahmoud</a:t>
            </a:r>
          </a:p>
          <a:p>
            <a:pPr indent="-228600">
              <a:lnSpc>
                <a:spcPct val="9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Sairam Behera</a:t>
            </a:r>
          </a:p>
          <a:p>
            <a:pPr indent="-228600">
              <a:lnSpc>
                <a:spcPct val="9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Daniel Paiva </a:t>
            </a:r>
            <a:r>
              <a:rPr lang="en-US" sz="2000" dirty="0" err="1">
                <a:latin typeface="Times New Roman" panose="02020603050405020304" pitchFamily="18" charset="0"/>
                <a:cs typeface="Times New Roman" panose="02020603050405020304" pitchFamily="18" charset="0"/>
              </a:rPr>
              <a:t>Agustinho</a:t>
            </a:r>
            <a:endParaRPr lang="en-US" sz="2000" dirty="0">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Adam C English</a:t>
            </a:r>
          </a:p>
          <a:p>
            <a:pPr indent="-228600">
              <a:lnSpc>
                <a:spcPct val="9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Michal </a:t>
            </a:r>
            <a:r>
              <a:rPr lang="en-US" sz="2000" dirty="0" err="1">
                <a:latin typeface="Times New Roman" panose="02020603050405020304" pitchFamily="18" charset="0"/>
                <a:cs typeface="Times New Roman" panose="02020603050405020304" pitchFamily="18" charset="0"/>
              </a:rPr>
              <a:t>Izydorczyk</a:t>
            </a:r>
            <a:endParaRPr lang="en-US" sz="2000" dirty="0">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Yilei</a:t>
            </a:r>
            <a:r>
              <a:rPr lang="en-US" sz="2000" dirty="0">
                <a:latin typeface="Times New Roman" panose="02020603050405020304" pitchFamily="18" charset="0"/>
                <a:cs typeface="Times New Roman" panose="02020603050405020304" pitchFamily="18" charset="0"/>
              </a:rPr>
              <a:t> Fu</a:t>
            </a:r>
          </a:p>
        </p:txBody>
      </p:sp>
      <p:pic>
        <p:nvPicPr>
          <p:cNvPr id="6" name="Picture 5" descr="A group of people sitting at a table">
            <a:extLst>
              <a:ext uri="{FF2B5EF4-FFF2-40B4-BE49-F238E27FC236}">
                <a16:creationId xmlns:a16="http://schemas.microsoft.com/office/drawing/2014/main" id="{4C27D0DB-E5BF-3BCE-B06F-040593C265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2350" y="1215362"/>
            <a:ext cx="4513717" cy="3385286"/>
          </a:xfrm>
          <a:prstGeom prst="rect">
            <a:avLst/>
          </a:prstGeom>
        </p:spPr>
      </p:pic>
      <p:pic>
        <p:nvPicPr>
          <p:cNvPr id="3078" name="Picture 6">
            <a:extLst>
              <a:ext uri="{FF2B5EF4-FFF2-40B4-BE49-F238E27FC236}">
                <a16:creationId xmlns:a16="http://schemas.microsoft.com/office/drawing/2014/main" id="{56BF35C8-80CC-4B35-C4D0-AA6829BD36A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05860" y="2853263"/>
            <a:ext cx="2603605" cy="17899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BCM-HGSC Web Client - Login">
            <a:extLst>
              <a:ext uri="{FF2B5EF4-FFF2-40B4-BE49-F238E27FC236}">
                <a16:creationId xmlns:a16="http://schemas.microsoft.com/office/drawing/2014/main" id="{D8A70EEC-2911-33CC-16D8-8329702CD6E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019" y="470631"/>
            <a:ext cx="4628841" cy="158957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31C3A8A-ECFC-1378-62AF-CB4BF55E4826}"/>
              </a:ext>
            </a:extLst>
          </p:cNvPr>
          <p:cNvSpPr/>
          <p:nvPr/>
        </p:nvSpPr>
        <p:spPr>
          <a:xfrm>
            <a:off x="0" y="0"/>
            <a:ext cx="12178933" cy="675409"/>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i="1" dirty="0">
                <a:solidFill>
                  <a:srgbClr val="1F2328"/>
                </a:solidFill>
                <a:effectLst/>
                <a:latin typeface="-apple-system"/>
              </a:rPr>
              <a:t>Acknowledgement</a:t>
            </a:r>
            <a:endParaRPr lang="en-US" sz="2800" b="1" dirty="0"/>
          </a:p>
        </p:txBody>
      </p:sp>
    </p:spTree>
    <p:extLst>
      <p:ext uri="{BB962C8B-B14F-4D97-AF65-F5344CB8AC3E}">
        <p14:creationId xmlns:p14="http://schemas.microsoft.com/office/powerpoint/2010/main" val="1223304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49" name="Rectangle 1434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51" name="Freeform: Shape 1435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53" name="Rectangle 1435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55" name="Rectangle 1435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57" name="Freeform: Shape 1435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359" name="Isosceles Triangle 1435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44" name="Picture 8" descr="PDF] HUNTING STRUCTURAL VARIANTS : | Semantic Scholar">
            <a:extLst>
              <a:ext uri="{FF2B5EF4-FFF2-40B4-BE49-F238E27FC236}">
                <a16:creationId xmlns:a16="http://schemas.microsoft.com/office/drawing/2014/main" id="{D46789A4-D0F3-BE7D-353F-3305DC3E52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9" t="6023" r="479" b="365"/>
          <a:stretch/>
        </p:blipFill>
        <p:spPr bwMode="auto">
          <a:xfrm>
            <a:off x="164845" y="1370462"/>
            <a:ext cx="4521456" cy="298398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361" name="Isosceles Triangle 1436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E41D597-6C7C-A3EC-160F-942BF9AB565C}"/>
              </a:ext>
            </a:extLst>
          </p:cNvPr>
          <p:cNvSpPr txBox="1"/>
          <p:nvPr/>
        </p:nvSpPr>
        <p:spPr>
          <a:xfrm>
            <a:off x="164844" y="6200799"/>
            <a:ext cx="4438329" cy="461665"/>
          </a:xfrm>
          <a:prstGeom prst="rect">
            <a:avLst/>
          </a:prstGeom>
          <a:noFill/>
        </p:spPr>
        <p:txBody>
          <a:bodyPr wrap="square">
            <a:spAutoFit/>
          </a:bodyPr>
          <a:lstStyle/>
          <a:p>
            <a:pPr algn="ctr"/>
            <a:r>
              <a:rPr lang="en-US" sz="1200" b="0" i="0" dirty="0">
                <a:effectLst/>
                <a:latin typeface="Times New Roman" panose="02020603050405020304" pitchFamily="18" charset="0"/>
                <a:cs typeface="Times New Roman" panose="02020603050405020304" pitchFamily="18" charset="0"/>
              </a:rPr>
              <a:t>HUNTING STRUCTURAL VARIANTS , Luke Hickey</a:t>
            </a:r>
          </a:p>
          <a:p>
            <a:pPr algn="ctr"/>
            <a:r>
              <a:rPr lang="en-US" sz="1200" b="0" i="0" dirty="0">
                <a:effectLst/>
                <a:latin typeface="Times New Roman" panose="02020603050405020304" pitchFamily="18" charset="0"/>
                <a:cs typeface="Times New Roman" panose="02020603050405020304" pitchFamily="18" charset="0"/>
              </a:rPr>
              <a:t>https://api.semanticscholar.org/CorpusID:204805198</a:t>
            </a:r>
            <a:endParaRPr lang="en-US" sz="1200" b="1" u="sng" dirty="0">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9457D811-149D-2083-7429-17AD8B922A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12" t="7042" r="3822" b="10957"/>
          <a:stretch/>
        </p:blipFill>
        <p:spPr bwMode="auto">
          <a:xfrm>
            <a:off x="5657914" y="1013051"/>
            <a:ext cx="5664725" cy="290432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DB7D80C-7443-A68F-03F4-1EA45195A392}"/>
              </a:ext>
            </a:extLst>
          </p:cNvPr>
          <p:cNvSpPr/>
          <p:nvPr/>
        </p:nvSpPr>
        <p:spPr>
          <a:xfrm>
            <a:off x="0" y="0"/>
            <a:ext cx="12178933" cy="675409"/>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i="1" dirty="0">
                <a:solidFill>
                  <a:srgbClr val="1F2328"/>
                </a:solidFill>
                <a:effectLst/>
                <a:latin typeface="-apple-system"/>
              </a:rPr>
              <a:t>Structural Variants</a:t>
            </a:r>
            <a:endParaRPr lang="en-US" sz="2800" b="1" dirty="0"/>
          </a:p>
        </p:txBody>
      </p:sp>
      <p:pic>
        <p:nvPicPr>
          <p:cNvPr id="4" name="Picture 3">
            <a:extLst>
              <a:ext uri="{FF2B5EF4-FFF2-40B4-BE49-F238E27FC236}">
                <a16:creationId xmlns:a16="http://schemas.microsoft.com/office/drawing/2014/main" id="{26260725-9770-E8B0-9ABA-38B820A282B7}"/>
              </a:ext>
            </a:extLst>
          </p:cNvPr>
          <p:cNvPicPr>
            <a:picLocks noChangeAspect="1"/>
          </p:cNvPicPr>
          <p:nvPr/>
        </p:nvPicPr>
        <p:blipFill>
          <a:blip r:embed="rId5"/>
          <a:stretch>
            <a:fillRect/>
          </a:stretch>
        </p:blipFill>
        <p:spPr>
          <a:xfrm>
            <a:off x="6838692" y="3987965"/>
            <a:ext cx="3390900" cy="2724150"/>
          </a:xfrm>
          <a:prstGeom prst="rect">
            <a:avLst/>
          </a:prstGeom>
        </p:spPr>
      </p:pic>
    </p:spTree>
    <p:extLst>
      <p:ext uri="{BB962C8B-B14F-4D97-AF65-F5344CB8AC3E}">
        <p14:creationId xmlns:p14="http://schemas.microsoft.com/office/powerpoint/2010/main" val="297033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Isosceles Triangle 3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9A8C222-7631-661C-F29E-E551B7DFB2C0}"/>
              </a:ext>
            </a:extLst>
          </p:cNvPr>
          <p:cNvPicPr>
            <a:picLocks noChangeAspect="1"/>
          </p:cNvPicPr>
          <p:nvPr/>
        </p:nvPicPr>
        <p:blipFill rotWithShape="1">
          <a:blip r:embed="rId3"/>
          <a:srcRect t="-1103" r="34765" b="1103"/>
          <a:stretch/>
        </p:blipFill>
        <p:spPr>
          <a:xfrm>
            <a:off x="523610" y="1029209"/>
            <a:ext cx="4609302" cy="2631978"/>
          </a:xfrm>
          <a:prstGeom prst="rect">
            <a:avLst/>
          </a:prstGeom>
          <a:ln>
            <a:noFill/>
          </a:ln>
        </p:spPr>
      </p:pic>
      <p:sp>
        <p:nvSpPr>
          <p:cNvPr id="33" name="Isosceles Triangle 3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F74148F-6250-AC11-9DF4-407C5D5B1A4E}"/>
              </a:ext>
            </a:extLst>
          </p:cNvPr>
          <p:cNvSpPr/>
          <p:nvPr/>
        </p:nvSpPr>
        <p:spPr>
          <a:xfrm>
            <a:off x="0" y="0"/>
            <a:ext cx="12178933" cy="675409"/>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i="1" dirty="0">
                <a:solidFill>
                  <a:srgbClr val="1F2328"/>
                </a:solidFill>
                <a:effectLst/>
                <a:latin typeface="-apple-system"/>
              </a:rPr>
              <a:t>Mosaic Variants</a:t>
            </a:r>
            <a:endParaRPr lang="en-US" sz="2800" b="1" dirty="0"/>
          </a:p>
        </p:txBody>
      </p:sp>
      <p:sp>
        <p:nvSpPr>
          <p:cNvPr id="3" name="TextBox 2">
            <a:extLst>
              <a:ext uri="{FF2B5EF4-FFF2-40B4-BE49-F238E27FC236}">
                <a16:creationId xmlns:a16="http://schemas.microsoft.com/office/drawing/2014/main" id="{94B9826D-22A1-2D44-2AB0-F04F865D811E}"/>
              </a:ext>
            </a:extLst>
          </p:cNvPr>
          <p:cNvSpPr txBox="1"/>
          <p:nvPr/>
        </p:nvSpPr>
        <p:spPr>
          <a:xfrm>
            <a:off x="1009891" y="3762471"/>
            <a:ext cx="4457700" cy="289310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Mosaic Variants:</a:t>
            </a:r>
          </a:p>
          <a:p>
            <a:endParaRPr lang="en-US" sz="2800" b="1" dirty="0">
              <a:latin typeface="Times New Roman" panose="02020603050405020304" pitchFamily="18" charset="0"/>
              <a:cs typeface="Times New Roman" panose="02020603050405020304" pitchFamily="18" charset="0"/>
            </a:endParaRPr>
          </a:p>
          <a:p>
            <a:pPr marL="285750" indent="-285750">
              <a:lnSpc>
                <a:spcPct val="200000"/>
              </a:lnSpc>
              <a:buFont typeface="Wingdings" panose="05000000000000000000" pitchFamily="2" charset="2"/>
              <a:buChar char="ü"/>
            </a:pPr>
            <a:r>
              <a:rPr lang="en-US" b="1" dirty="0">
                <a:latin typeface="Times New Roman" panose="02020603050405020304" pitchFamily="18" charset="0"/>
                <a:cs typeface="Times New Roman" panose="02020603050405020304" pitchFamily="18" charset="0"/>
              </a:rPr>
              <a:t> Potentially associated with disease</a:t>
            </a:r>
          </a:p>
          <a:p>
            <a:pPr marL="285750" indent="-285750">
              <a:lnSpc>
                <a:spcPct val="200000"/>
              </a:lnSpc>
              <a:buFont typeface="Wingdings" panose="05000000000000000000" pitchFamily="2" charset="2"/>
              <a:buChar char="ü"/>
            </a:pPr>
            <a:r>
              <a:rPr lang="en-US" b="1" dirty="0">
                <a:latin typeface="Times New Roman" panose="02020603050405020304" pitchFamily="18" charset="0"/>
                <a:cs typeface="Times New Roman" panose="02020603050405020304" pitchFamily="18" charset="0"/>
              </a:rPr>
              <a:t>Mixed in sequence data</a:t>
            </a:r>
          </a:p>
          <a:p>
            <a:pPr marL="285750" indent="-285750">
              <a:lnSpc>
                <a:spcPct val="200000"/>
              </a:lnSpc>
              <a:buFont typeface="Wingdings" panose="05000000000000000000" pitchFamily="2" charset="2"/>
              <a:buChar char="ü"/>
            </a:pPr>
            <a:r>
              <a:rPr lang="en-US" b="1" dirty="0">
                <a:latin typeface="Times New Roman" panose="02020603050405020304" pitchFamily="18" charset="0"/>
                <a:cs typeface="Times New Roman" panose="02020603050405020304" pitchFamily="18" charset="0"/>
              </a:rPr>
              <a:t>Requires mosaic variant callers to detect</a:t>
            </a:r>
          </a:p>
          <a:p>
            <a:endParaRPr lang="en-US" dirty="0"/>
          </a:p>
        </p:txBody>
      </p:sp>
      <p:pic>
        <p:nvPicPr>
          <p:cNvPr id="6" name="Picture 5">
            <a:extLst>
              <a:ext uri="{FF2B5EF4-FFF2-40B4-BE49-F238E27FC236}">
                <a16:creationId xmlns:a16="http://schemas.microsoft.com/office/drawing/2014/main" id="{EEB48FD3-4848-42F3-A9C2-1E86A4A75A89}"/>
              </a:ext>
            </a:extLst>
          </p:cNvPr>
          <p:cNvPicPr>
            <a:picLocks noChangeAspect="1"/>
          </p:cNvPicPr>
          <p:nvPr/>
        </p:nvPicPr>
        <p:blipFill rotWithShape="1">
          <a:blip r:embed="rId4"/>
          <a:srcRect l="8270" t="9849" r="32183" b="33031"/>
          <a:stretch/>
        </p:blipFill>
        <p:spPr>
          <a:xfrm>
            <a:off x="5631712" y="1105934"/>
            <a:ext cx="5781436" cy="3466198"/>
          </a:xfrm>
          <a:prstGeom prst="rect">
            <a:avLst/>
          </a:prstGeom>
        </p:spPr>
      </p:pic>
      <p:sp>
        <p:nvSpPr>
          <p:cNvPr id="8" name="TextBox 7">
            <a:extLst>
              <a:ext uri="{FF2B5EF4-FFF2-40B4-BE49-F238E27FC236}">
                <a16:creationId xmlns:a16="http://schemas.microsoft.com/office/drawing/2014/main" id="{9ED03BBE-F59A-9532-5A38-33DC115A3F77}"/>
              </a:ext>
            </a:extLst>
          </p:cNvPr>
          <p:cNvSpPr txBox="1"/>
          <p:nvPr/>
        </p:nvSpPr>
        <p:spPr>
          <a:xfrm>
            <a:off x="6062935" y="5483646"/>
            <a:ext cx="5781436" cy="646331"/>
          </a:xfrm>
          <a:prstGeom prst="rect">
            <a:avLst/>
          </a:prstGeom>
          <a:noFill/>
        </p:spPr>
        <p:txBody>
          <a:bodyPr wrap="square">
            <a:spAutoFit/>
          </a:bodyPr>
          <a:lstStyle/>
          <a:p>
            <a:r>
              <a:rPr lang="en-US" sz="1200" b="0" i="0" dirty="0">
                <a:solidFill>
                  <a:srgbClr val="1F2328"/>
                </a:solidFill>
                <a:effectLst/>
                <a:latin typeface="-apple-system"/>
              </a:rPr>
              <a:t>Disease-associated mosaic variation in clinical exome sequencing: a two-year pediatric tertiary care experience. Cold Spring </a:t>
            </a:r>
            <a:r>
              <a:rPr lang="en-US" sz="1200" b="0" i="0" dirty="0" err="1">
                <a:solidFill>
                  <a:srgbClr val="1F2328"/>
                </a:solidFill>
                <a:effectLst/>
                <a:latin typeface="-apple-system"/>
              </a:rPr>
              <a:t>Harb</a:t>
            </a:r>
            <a:r>
              <a:rPr lang="en-US" sz="1200" b="0" i="0" dirty="0">
                <a:solidFill>
                  <a:srgbClr val="1F2328"/>
                </a:solidFill>
                <a:effectLst/>
                <a:latin typeface="-apple-system"/>
              </a:rPr>
              <a:t> Mol Case Stud. 2020;6(3). </a:t>
            </a:r>
            <a:r>
              <a:rPr lang="en-US" sz="1200" b="0" i="0" dirty="0" err="1">
                <a:solidFill>
                  <a:srgbClr val="1F2328"/>
                </a:solidFill>
                <a:effectLst/>
                <a:latin typeface="-apple-system"/>
              </a:rPr>
              <a:t>Epub</a:t>
            </a:r>
            <a:r>
              <a:rPr lang="en-US" sz="1200" b="0" i="0" dirty="0">
                <a:solidFill>
                  <a:srgbClr val="1F2328"/>
                </a:solidFill>
                <a:effectLst/>
                <a:latin typeface="-apple-system"/>
              </a:rPr>
              <a:t> 20200612. </a:t>
            </a:r>
            <a:r>
              <a:rPr lang="en-US" sz="1200" b="0" i="0" dirty="0" err="1">
                <a:solidFill>
                  <a:srgbClr val="1F2328"/>
                </a:solidFill>
                <a:effectLst/>
                <a:latin typeface="-apple-system"/>
              </a:rPr>
              <a:t>doi</a:t>
            </a:r>
            <a:r>
              <a:rPr lang="en-US" sz="1200" b="0" i="0" dirty="0">
                <a:solidFill>
                  <a:srgbClr val="1F2328"/>
                </a:solidFill>
                <a:effectLst/>
                <a:latin typeface="-apple-system"/>
              </a:rPr>
              <a:t>: 10.1101/mcs.a005231. PubMed PMID: 32371413; PMCID: PMC7304353.</a:t>
            </a:r>
            <a:endParaRPr lang="en-US" sz="1200" dirty="0"/>
          </a:p>
        </p:txBody>
      </p:sp>
    </p:spTree>
    <p:extLst>
      <p:ext uri="{BB962C8B-B14F-4D97-AF65-F5344CB8AC3E}">
        <p14:creationId xmlns:p14="http://schemas.microsoft.com/office/powerpoint/2010/main" val="1956858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1">
            <a:extLst>
              <a:ext uri="{FF2B5EF4-FFF2-40B4-BE49-F238E27FC236}">
                <a16:creationId xmlns:a16="http://schemas.microsoft.com/office/drawing/2014/main" id="{1E020063-2385-44AC-BD67-258E1F0B9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3">
            <a:extLst>
              <a:ext uri="{FF2B5EF4-FFF2-40B4-BE49-F238E27FC236}">
                <a16:creationId xmlns:a16="http://schemas.microsoft.com/office/drawing/2014/main" id="{7E014A0B-5338-4077-AFE9-A90D04D44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15">
            <a:extLst>
              <a:ext uri="{FF2B5EF4-FFF2-40B4-BE49-F238E27FC236}">
                <a16:creationId xmlns:a16="http://schemas.microsoft.com/office/drawing/2014/main" id="{78127680-150F-4A90-9950-F66392578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9"/>
            <a:chOff x="-305" y="-1"/>
            <a:chExt cx="3832880" cy="2876136"/>
          </a:xfrm>
        </p:grpSpPr>
        <p:sp>
          <p:nvSpPr>
            <p:cNvPr id="17" name="Freeform: Shape 16">
              <a:extLst>
                <a:ext uri="{FF2B5EF4-FFF2-40B4-BE49-F238E27FC236}">
                  <a16:creationId xmlns:a16="http://schemas.microsoft.com/office/drawing/2014/main" id="{5088F97A-8362-4967-B664-D748B846E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17">
              <a:extLst>
                <a:ext uri="{FF2B5EF4-FFF2-40B4-BE49-F238E27FC236}">
                  <a16:creationId xmlns:a16="http://schemas.microsoft.com/office/drawing/2014/main" id="{30F9DEDE-4318-412A-81C5-C8C90F6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09E97DE9-7844-4707-8928-1CD88ADB7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19">
              <a:extLst>
                <a:ext uri="{FF2B5EF4-FFF2-40B4-BE49-F238E27FC236}">
                  <a16:creationId xmlns:a16="http://schemas.microsoft.com/office/drawing/2014/main" id="{EC58954E-44A5-4A0D-97A9-8A2BB43D6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737F32B6-7AAE-54D7-920C-A68EFE3B3BAE}"/>
              </a:ext>
            </a:extLst>
          </p:cNvPr>
          <p:cNvSpPr txBox="1"/>
          <p:nvPr/>
        </p:nvSpPr>
        <p:spPr>
          <a:xfrm>
            <a:off x="119384" y="1382099"/>
            <a:ext cx="5263107" cy="1757143"/>
          </a:xfrm>
          <a:prstGeom prst="rect">
            <a:avLst/>
          </a:prstGeom>
        </p:spPr>
        <p:txBody>
          <a:bodyPr vert="horz" lIns="91440" tIns="45720" rIns="91440" bIns="45720" rtlCol="0" anchor="ctr">
            <a:normAutofit/>
          </a:bodyPr>
          <a:lstStyle/>
          <a:p>
            <a:pPr marL="457200" indent="-457200">
              <a:lnSpc>
                <a:spcPct val="150000"/>
              </a:lnSpc>
              <a:spcAft>
                <a:spcPts val="600"/>
              </a:spcAft>
              <a:buAutoNum type="arabicParenR"/>
            </a:pPr>
            <a:r>
              <a:rPr lang="en-US" sz="2400" b="1" i="0" dirty="0" err="1">
                <a:effectLst/>
                <a:latin typeface="Times New Roman" panose="02020603050405020304" pitchFamily="18" charset="0"/>
                <a:cs typeface="Times New Roman" panose="02020603050405020304" pitchFamily="18" charset="0"/>
              </a:rPr>
              <a:t>SpikeVar</a:t>
            </a:r>
            <a:r>
              <a:rPr lang="en-US" sz="2400" b="1" i="0" dirty="0">
                <a:effectLst/>
                <a:latin typeface="Times New Roman" panose="02020603050405020304" pitchFamily="18" charset="0"/>
                <a:cs typeface="Times New Roman" panose="02020603050405020304" pitchFamily="18" charset="0"/>
              </a:rPr>
              <a:t> </a:t>
            </a:r>
            <a:r>
              <a:rPr lang="en-US" sz="2400" b="1" i="0" dirty="0" err="1">
                <a:effectLst/>
                <a:latin typeface="Times New Roman" panose="02020603050405020304" pitchFamily="18" charset="0"/>
                <a:cs typeface="Times New Roman" panose="02020603050405020304" pitchFamily="18" charset="0"/>
              </a:rPr>
              <a:t>DatabaseCreator</a:t>
            </a:r>
            <a:r>
              <a:rPr lang="en-US" sz="2400" b="1" i="0" dirty="0">
                <a:effectLst/>
                <a:latin typeface="Times New Roman" panose="02020603050405020304" pitchFamily="18" charset="0"/>
                <a:cs typeface="Times New Roman" panose="02020603050405020304" pitchFamily="18" charset="0"/>
              </a:rPr>
              <a:t> – </a:t>
            </a:r>
          </a:p>
          <a:p>
            <a:pPr>
              <a:lnSpc>
                <a:spcPct val="150000"/>
              </a:lnSpc>
              <a:spcAft>
                <a:spcPts val="600"/>
              </a:spcAft>
            </a:pPr>
            <a:r>
              <a:rPr lang="en-US" sz="2400" b="1" dirty="0">
                <a:latin typeface="Times New Roman" panose="02020603050405020304" pitchFamily="18" charset="0"/>
                <a:cs typeface="Times New Roman" panose="02020603050405020304" pitchFamily="18" charset="0"/>
              </a:rPr>
              <a:t>      </a:t>
            </a:r>
            <a:r>
              <a:rPr lang="en-US" sz="2400" b="1" i="0" dirty="0">
                <a:effectLst/>
                <a:latin typeface="Times New Roman" panose="02020603050405020304" pitchFamily="18" charset="0"/>
                <a:cs typeface="Times New Roman" panose="02020603050405020304" pitchFamily="18" charset="0"/>
              </a:rPr>
              <a:t>Generate Spiked-in Dataset</a:t>
            </a:r>
          </a:p>
        </p:txBody>
      </p:sp>
      <p:grpSp>
        <p:nvGrpSpPr>
          <p:cNvPr id="22" name="Group 21">
            <a:extLst>
              <a:ext uri="{FF2B5EF4-FFF2-40B4-BE49-F238E27FC236}">
                <a16:creationId xmlns:a16="http://schemas.microsoft.com/office/drawing/2014/main" id="{466920E5-8640-4C24-A775-8647637094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5732" y="4852038"/>
            <a:ext cx="2151670" cy="1860256"/>
            <a:chOff x="-305" y="-4155"/>
            <a:chExt cx="2514948" cy="2174333"/>
          </a:xfrm>
        </p:grpSpPr>
        <p:sp>
          <p:nvSpPr>
            <p:cNvPr id="23" name="Freeform: Shape 22">
              <a:extLst>
                <a:ext uri="{FF2B5EF4-FFF2-40B4-BE49-F238E27FC236}">
                  <a16:creationId xmlns:a16="http://schemas.microsoft.com/office/drawing/2014/main" id="{2CBA3142-5A82-43CE-87A2-EB14B17A5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AEF5A1C7-9938-4A33-A5A4-2B05353B3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262A936D-E9F6-4A68-82C2-1D1CC7772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6" name="Freeform: Shape 25">
              <a:extLst>
                <a:ext uri="{FF2B5EF4-FFF2-40B4-BE49-F238E27FC236}">
                  <a16:creationId xmlns:a16="http://schemas.microsoft.com/office/drawing/2014/main" id="{C68A9229-BBBE-4934-9700-BA72A1BB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a:extLst>
              <a:ext uri="{FF2B5EF4-FFF2-40B4-BE49-F238E27FC236}">
                <a16:creationId xmlns:a16="http://schemas.microsoft.com/office/drawing/2014/main" id="{92F0E7B0-A179-9BA9-278F-15FBC5B141A0}"/>
              </a:ext>
            </a:extLst>
          </p:cNvPr>
          <p:cNvPicPr>
            <a:picLocks noChangeAspect="1"/>
          </p:cNvPicPr>
          <p:nvPr/>
        </p:nvPicPr>
        <p:blipFill>
          <a:blip r:embed="rId3"/>
          <a:stretch>
            <a:fillRect/>
          </a:stretch>
        </p:blipFill>
        <p:spPr>
          <a:xfrm>
            <a:off x="289563" y="3589771"/>
            <a:ext cx="4854324" cy="3143174"/>
          </a:xfrm>
          <a:prstGeom prst="rect">
            <a:avLst/>
          </a:prstGeom>
        </p:spPr>
      </p:pic>
      <p:pic>
        <p:nvPicPr>
          <p:cNvPr id="3" name="Picture 2">
            <a:extLst>
              <a:ext uri="{FF2B5EF4-FFF2-40B4-BE49-F238E27FC236}">
                <a16:creationId xmlns:a16="http://schemas.microsoft.com/office/drawing/2014/main" id="{3D5E8800-3C94-E2D2-FD34-9C5A2D7462A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8" r="4" b="4"/>
          <a:stretch/>
        </p:blipFill>
        <p:spPr bwMode="auto">
          <a:xfrm>
            <a:off x="8462516" y="3131656"/>
            <a:ext cx="3553615" cy="37258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6D63FBB-3745-4DAF-F43E-B3C499B2324A}"/>
              </a:ext>
            </a:extLst>
          </p:cNvPr>
          <p:cNvSpPr txBox="1"/>
          <p:nvPr/>
        </p:nvSpPr>
        <p:spPr>
          <a:xfrm>
            <a:off x="5416719" y="1588846"/>
            <a:ext cx="5686326" cy="2203940"/>
          </a:xfrm>
          <a:prstGeom prst="rect">
            <a:avLst/>
          </a:prstGeom>
        </p:spPr>
        <p:txBody>
          <a:bodyPr vert="horz" lIns="91440" tIns="45720" rIns="91440" bIns="45720" rtlCol="0" anchor="t">
            <a:normAutofit/>
          </a:bodyPr>
          <a:lstStyle/>
          <a:p>
            <a:pPr>
              <a:lnSpc>
                <a:spcPct val="160000"/>
              </a:lnSpc>
              <a:spcAft>
                <a:spcPts val="600"/>
              </a:spcAft>
            </a:pPr>
            <a:r>
              <a:rPr lang="en-US" sz="2400" b="1" i="0" dirty="0">
                <a:effectLst/>
                <a:latin typeface="Times New Roman" panose="02020603050405020304" pitchFamily="18" charset="0"/>
                <a:cs typeface="Times New Roman" panose="02020603050405020304" pitchFamily="18" charset="0"/>
              </a:rPr>
              <a:t>2) </a:t>
            </a:r>
            <a:r>
              <a:rPr lang="en-US" sz="2400" b="1" i="0" dirty="0" err="1">
                <a:effectLst/>
                <a:latin typeface="Times New Roman" panose="02020603050405020304" pitchFamily="18" charset="0"/>
                <a:cs typeface="Times New Roman" panose="02020603050405020304" pitchFamily="18" charset="0"/>
              </a:rPr>
              <a:t>SpikeVarReporter</a:t>
            </a:r>
            <a:r>
              <a:rPr lang="en-US" sz="2400" b="1" i="0" dirty="0">
                <a:effectLst/>
                <a:latin typeface="Times New Roman" panose="02020603050405020304" pitchFamily="18" charset="0"/>
                <a:cs typeface="Times New Roman" panose="02020603050405020304" pitchFamily="18" charset="0"/>
              </a:rPr>
              <a:t> – </a:t>
            </a:r>
          </a:p>
          <a:p>
            <a:pPr>
              <a:lnSpc>
                <a:spcPct val="160000"/>
              </a:lnSpc>
              <a:spcAft>
                <a:spcPts val="600"/>
              </a:spcAft>
            </a:pPr>
            <a:r>
              <a:rPr lang="en-US" sz="2400" b="1" i="0" dirty="0">
                <a:effectLst/>
                <a:latin typeface="Times New Roman" panose="02020603050405020304" pitchFamily="18" charset="0"/>
                <a:cs typeface="Times New Roman" panose="02020603050405020304" pitchFamily="18" charset="0"/>
              </a:rPr>
              <a:t>Filter Reads After Variant Allele Frequency Recalculation</a:t>
            </a:r>
          </a:p>
        </p:txBody>
      </p:sp>
      <p:sp>
        <p:nvSpPr>
          <p:cNvPr id="8" name="TextBox 7">
            <a:extLst>
              <a:ext uri="{FF2B5EF4-FFF2-40B4-BE49-F238E27FC236}">
                <a16:creationId xmlns:a16="http://schemas.microsoft.com/office/drawing/2014/main" id="{DA7CD6D3-D9BF-03A3-8D9A-BBF129F39159}"/>
              </a:ext>
            </a:extLst>
          </p:cNvPr>
          <p:cNvSpPr txBox="1"/>
          <p:nvPr/>
        </p:nvSpPr>
        <p:spPr>
          <a:xfrm>
            <a:off x="119384" y="931570"/>
            <a:ext cx="11951597" cy="523220"/>
          </a:xfrm>
          <a:prstGeom prst="rect">
            <a:avLst/>
          </a:prstGeom>
          <a:noFill/>
        </p:spPr>
        <p:txBody>
          <a:bodyPr wrap="square">
            <a:spAutoFit/>
          </a:bodyPr>
          <a:lstStyle/>
          <a:p>
            <a:pPr marL="342900" indent="-342900">
              <a:buFont typeface="Wingdings" panose="05000000000000000000" pitchFamily="2" charset="2"/>
              <a:buChar char="v"/>
            </a:pPr>
            <a:r>
              <a:rPr lang="en-US" sz="2800" b="1" i="1" dirty="0">
                <a:solidFill>
                  <a:schemeClr val="accent1"/>
                </a:solidFill>
                <a:effectLst/>
                <a:latin typeface="Times New Roman" panose="02020603050405020304" pitchFamily="18" charset="0"/>
                <a:cs typeface="Times New Roman" panose="02020603050405020304" pitchFamily="18" charset="0"/>
              </a:rPr>
              <a:t>Introducing User-Defined Spiking in Sequencing Data</a:t>
            </a:r>
            <a:endParaRPr lang="en-US" sz="2400" b="1" i="1" dirty="0">
              <a:solidFill>
                <a:schemeClr val="accent1"/>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50115B21-D2EC-01E9-8989-3B5DC2D779C0}"/>
              </a:ext>
            </a:extLst>
          </p:cNvPr>
          <p:cNvSpPr/>
          <p:nvPr/>
        </p:nvSpPr>
        <p:spPr>
          <a:xfrm>
            <a:off x="0" y="0"/>
            <a:ext cx="12178933" cy="675409"/>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i="1" dirty="0">
                <a:solidFill>
                  <a:srgbClr val="1F2328"/>
                </a:solidFill>
                <a:effectLst/>
                <a:latin typeface="-apple-system"/>
              </a:rPr>
              <a:t>Sp</a:t>
            </a:r>
            <a:r>
              <a:rPr lang="en-US" sz="2800" b="1" i="0" dirty="0">
                <a:solidFill>
                  <a:srgbClr val="1F2328"/>
                </a:solidFill>
                <a:effectLst/>
                <a:latin typeface="-apple-system"/>
              </a:rPr>
              <a:t>ike </a:t>
            </a:r>
            <a:r>
              <a:rPr lang="en-US" sz="2800" b="1" i="1" dirty="0">
                <a:solidFill>
                  <a:srgbClr val="1F2328"/>
                </a:solidFill>
                <a:effectLst/>
                <a:latin typeface="-apple-system"/>
              </a:rPr>
              <a:t>i</a:t>
            </a:r>
            <a:r>
              <a:rPr lang="en-US" sz="2800" b="1" i="0" dirty="0">
                <a:solidFill>
                  <a:srgbClr val="1F2328"/>
                </a:solidFill>
                <a:effectLst/>
                <a:latin typeface="-apple-system"/>
              </a:rPr>
              <a:t>n </a:t>
            </a:r>
            <a:r>
              <a:rPr lang="en-US" sz="2800" b="1" i="1" dirty="0">
                <a:solidFill>
                  <a:srgbClr val="1F2328"/>
                </a:solidFill>
                <a:effectLst/>
                <a:latin typeface="-apple-system"/>
              </a:rPr>
              <a:t>K</a:t>
            </a:r>
            <a:r>
              <a:rPr lang="en-US" sz="2800" b="1" i="0" dirty="0">
                <a:solidFill>
                  <a:srgbClr val="1F2328"/>
                </a:solidFill>
                <a:effectLst/>
                <a:latin typeface="-apple-system"/>
              </a:rPr>
              <a:t>nown </a:t>
            </a:r>
            <a:r>
              <a:rPr lang="en-US" sz="2800" b="1" i="1" dirty="0">
                <a:solidFill>
                  <a:srgbClr val="1F2328"/>
                </a:solidFill>
                <a:effectLst/>
                <a:latin typeface="-apple-system"/>
              </a:rPr>
              <a:t>E</a:t>
            </a:r>
            <a:r>
              <a:rPr lang="en-US" sz="2800" b="1" i="0" dirty="0">
                <a:solidFill>
                  <a:srgbClr val="1F2328"/>
                </a:solidFill>
                <a:effectLst/>
                <a:latin typeface="-apple-system"/>
              </a:rPr>
              <a:t>xogenous </a:t>
            </a:r>
            <a:r>
              <a:rPr lang="en-US" sz="2800" b="1" i="1" dirty="0">
                <a:solidFill>
                  <a:srgbClr val="1F2328"/>
                </a:solidFill>
                <a:effectLst/>
                <a:latin typeface="-apple-system"/>
              </a:rPr>
              <a:t>Var</a:t>
            </a:r>
            <a:r>
              <a:rPr lang="en-US" sz="2800" b="1" i="0" dirty="0">
                <a:solidFill>
                  <a:srgbClr val="1F2328"/>
                </a:solidFill>
                <a:effectLst/>
                <a:latin typeface="-apple-system"/>
              </a:rPr>
              <a:t>iants</a:t>
            </a:r>
            <a:endParaRPr lang="en-US" sz="2800" b="1" dirty="0"/>
          </a:p>
        </p:txBody>
      </p:sp>
    </p:spTree>
    <p:extLst>
      <p:ext uri="{BB962C8B-B14F-4D97-AF65-F5344CB8AC3E}">
        <p14:creationId xmlns:p14="http://schemas.microsoft.com/office/powerpoint/2010/main" val="1258666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4102">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05" name="Freeform: Shape 4104">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07" name="Rectangle 4106">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9" name="Rectangle 4108">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1" name="Freeform: Shape 4110">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13" name="Isosceles Triangle 411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C3889A51-242F-30B9-6A76-837B4FF012C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622433" y="648180"/>
            <a:ext cx="6548078" cy="623705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115" name="Isosceles Triangle 4114">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712E778-AC3C-32D1-1653-49B01987C8AB}"/>
              </a:ext>
            </a:extLst>
          </p:cNvPr>
          <p:cNvSpPr/>
          <p:nvPr/>
        </p:nvSpPr>
        <p:spPr>
          <a:xfrm>
            <a:off x="0" y="0"/>
            <a:ext cx="12178933" cy="675409"/>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i="1" dirty="0">
                <a:solidFill>
                  <a:srgbClr val="1F2328"/>
                </a:solidFill>
                <a:effectLst/>
                <a:latin typeface="-apple-system"/>
              </a:rPr>
              <a:t>Sp</a:t>
            </a:r>
            <a:r>
              <a:rPr lang="en-US" sz="2800" b="1" i="0" dirty="0">
                <a:solidFill>
                  <a:srgbClr val="1F2328"/>
                </a:solidFill>
                <a:effectLst/>
                <a:latin typeface="-apple-system"/>
              </a:rPr>
              <a:t>ike </a:t>
            </a:r>
            <a:r>
              <a:rPr lang="en-US" sz="2800" b="1" i="1" dirty="0">
                <a:solidFill>
                  <a:srgbClr val="1F2328"/>
                </a:solidFill>
                <a:effectLst/>
                <a:latin typeface="-apple-system"/>
              </a:rPr>
              <a:t>i</a:t>
            </a:r>
            <a:r>
              <a:rPr lang="en-US" sz="2800" b="1" i="0" dirty="0">
                <a:solidFill>
                  <a:srgbClr val="1F2328"/>
                </a:solidFill>
                <a:effectLst/>
                <a:latin typeface="-apple-system"/>
              </a:rPr>
              <a:t>n </a:t>
            </a:r>
            <a:r>
              <a:rPr lang="en-US" sz="2800" b="1" i="1" dirty="0">
                <a:solidFill>
                  <a:srgbClr val="1F2328"/>
                </a:solidFill>
                <a:effectLst/>
                <a:latin typeface="-apple-system"/>
              </a:rPr>
              <a:t>K</a:t>
            </a:r>
            <a:r>
              <a:rPr lang="en-US" sz="2800" b="1" i="0" dirty="0">
                <a:solidFill>
                  <a:srgbClr val="1F2328"/>
                </a:solidFill>
                <a:effectLst/>
                <a:latin typeface="-apple-system"/>
              </a:rPr>
              <a:t>nown </a:t>
            </a:r>
            <a:r>
              <a:rPr lang="en-US" sz="2800" b="1" i="1" dirty="0">
                <a:solidFill>
                  <a:srgbClr val="1F2328"/>
                </a:solidFill>
                <a:effectLst/>
                <a:latin typeface="-apple-system"/>
              </a:rPr>
              <a:t>E</a:t>
            </a:r>
            <a:r>
              <a:rPr lang="en-US" sz="2800" b="1" i="0" dirty="0">
                <a:solidFill>
                  <a:srgbClr val="1F2328"/>
                </a:solidFill>
                <a:effectLst/>
                <a:latin typeface="-apple-system"/>
              </a:rPr>
              <a:t>xogenous </a:t>
            </a:r>
            <a:r>
              <a:rPr lang="en-US" sz="2800" b="1" i="1" dirty="0">
                <a:solidFill>
                  <a:srgbClr val="1F2328"/>
                </a:solidFill>
                <a:effectLst/>
                <a:latin typeface="-apple-system"/>
              </a:rPr>
              <a:t>Var</a:t>
            </a:r>
            <a:r>
              <a:rPr lang="en-US" sz="2800" b="1" i="0" dirty="0">
                <a:solidFill>
                  <a:srgbClr val="1F2328"/>
                </a:solidFill>
                <a:effectLst/>
                <a:latin typeface="-apple-system"/>
              </a:rPr>
              <a:t>iants</a:t>
            </a:r>
            <a:endParaRPr lang="en-US" sz="2800" b="1" dirty="0"/>
          </a:p>
        </p:txBody>
      </p:sp>
    </p:spTree>
    <p:extLst>
      <p:ext uri="{BB962C8B-B14F-4D97-AF65-F5344CB8AC3E}">
        <p14:creationId xmlns:p14="http://schemas.microsoft.com/office/powerpoint/2010/main" val="906295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53" name="Freeform: Shape 615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55" name="Rectangle 615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7" name="Rectangle 615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9" name="Freeform: Shape 615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161" name="Isosceles Triangle 616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A screenshot of a computer&#10;&#10;Description automatically generated">
            <a:extLst>
              <a:ext uri="{FF2B5EF4-FFF2-40B4-BE49-F238E27FC236}">
                <a16:creationId xmlns:a16="http://schemas.microsoft.com/office/drawing/2014/main" id="{8413FED1-FF3F-CBC9-7E02-842CB211348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6933" y="740418"/>
            <a:ext cx="10905066" cy="556158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163" name="Isosceles Triangle 616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EC15E5D-339E-4310-3CF4-C03C6CC1BCE5}"/>
              </a:ext>
            </a:extLst>
          </p:cNvPr>
          <p:cNvSpPr txBox="1"/>
          <p:nvPr/>
        </p:nvSpPr>
        <p:spPr>
          <a:xfrm>
            <a:off x="2848128" y="6209791"/>
            <a:ext cx="6101080" cy="923330"/>
          </a:xfrm>
          <a:prstGeom prst="rect">
            <a:avLst/>
          </a:prstGeom>
          <a:noFill/>
        </p:spPr>
        <p:txBody>
          <a:bodyPr wrap="square">
            <a:spAutoFit/>
          </a:bodyPr>
          <a:lstStyle/>
          <a:p>
            <a:pPr algn="ctr"/>
            <a:r>
              <a:rPr lang="en-US" b="1" i="0" dirty="0">
                <a:solidFill>
                  <a:srgbClr val="1F2328"/>
                </a:solidFill>
                <a:effectLst/>
                <a:latin typeface="-apple-system"/>
              </a:rPr>
              <a:t>Example of a spiked in deletion.</a:t>
            </a:r>
            <a:endParaRPr lang="en-US" b="0" i="0" dirty="0">
              <a:solidFill>
                <a:srgbClr val="1F2328"/>
              </a:solidFill>
              <a:effectLst/>
              <a:latin typeface="-apple-system"/>
            </a:endParaRPr>
          </a:p>
          <a:p>
            <a:br>
              <a:rPr lang="en-US" dirty="0"/>
            </a:br>
            <a:endParaRPr lang="en-US" dirty="0"/>
          </a:p>
        </p:txBody>
      </p:sp>
      <p:sp>
        <p:nvSpPr>
          <p:cNvPr id="2" name="Rectangle 1">
            <a:extLst>
              <a:ext uri="{FF2B5EF4-FFF2-40B4-BE49-F238E27FC236}">
                <a16:creationId xmlns:a16="http://schemas.microsoft.com/office/drawing/2014/main" id="{5B40F4E9-8B57-749D-081A-FBEECE764FC6}"/>
              </a:ext>
            </a:extLst>
          </p:cNvPr>
          <p:cNvSpPr/>
          <p:nvPr/>
        </p:nvSpPr>
        <p:spPr>
          <a:xfrm>
            <a:off x="0" y="0"/>
            <a:ext cx="12178933" cy="675409"/>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i="1" dirty="0">
                <a:solidFill>
                  <a:srgbClr val="1F2328"/>
                </a:solidFill>
                <a:effectLst/>
                <a:latin typeface="-apple-system"/>
              </a:rPr>
              <a:t>Sp</a:t>
            </a:r>
            <a:r>
              <a:rPr lang="en-US" sz="2800" b="1" i="0" dirty="0">
                <a:solidFill>
                  <a:srgbClr val="1F2328"/>
                </a:solidFill>
                <a:effectLst/>
                <a:latin typeface="-apple-system"/>
              </a:rPr>
              <a:t>ike </a:t>
            </a:r>
            <a:r>
              <a:rPr lang="en-US" sz="2800" b="1" i="1" dirty="0">
                <a:solidFill>
                  <a:srgbClr val="1F2328"/>
                </a:solidFill>
                <a:effectLst/>
                <a:latin typeface="-apple-system"/>
              </a:rPr>
              <a:t>i</a:t>
            </a:r>
            <a:r>
              <a:rPr lang="en-US" sz="2800" b="1" i="0" dirty="0">
                <a:solidFill>
                  <a:srgbClr val="1F2328"/>
                </a:solidFill>
                <a:effectLst/>
                <a:latin typeface="-apple-system"/>
              </a:rPr>
              <a:t>n </a:t>
            </a:r>
            <a:r>
              <a:rPr lang="en-US" sz="2800" b="1" i="1" dirty="0">
                <a:solidFill>
                  <a:srgbClr val="1F2328"/>
                </a:solidFill>
                <a:effectLst/>
                <a:latin typeface="-apple-system"/>
              </a:rPr>
              <a:t>K</a:t>
            </a:r>
            <a:r>
              <a:rPr lang="en-US" sz="2800" b="1" i="0" dirty="0">
                <a:solidFill>
                  <a:srgbClr val="1F2328"/>
                </a:solidFill>
                <a:effectLst/>
                <a:latin typeface="-apple-system"/>
              </a:rPr>
              <a:t>nown </a:t>
            </a:r>
            <a:r>
              <a:rPr lang="en-US" sz="2800" b="1" i="1" dirty="0">
                <a:solidFill>
                  <a:srgbClr val="1F2328"/>
                </a:solidFill>
                <a:effectLst/>
                <a:latin typeface="-apple-system"/>
              </a:rPr>
              <a:t>E</a:t>
            </a:r>
            <a:r>
              <a:rPr lang="en-US" sz="2800" b="1" i="0" dirty="0">
                <a:solidFill>
                  <a:srgbClr val="1F2328"/>
                </a:solidFill>
                <a:effectLst/>
                <a:latin typeface="-apple-system"/>
              </a:rPr>
              <a:t>xogenous </a:t>
            </a:r>
            <a:r>
              <a:rPr lang="en-US" sz="2800" b="1" i="1" dirty="0">
                <a:solidFill>
                  <a:srgbClr val="1F2328"/>
                </a:solidFill>
                <a:effectLst/>
                <a:latin typeface="-apple-system"/>
              </a:rPr>
              <a:t>Var</a:t>
            </a:r>
            <a:r>
              <a:rPr lang="en-US" sz="2800" b="1" i="0" dirty="0">
                <a:solidFill>
                  <a:srgbClr val="1F2328"/>
                </a:solidFill>
                <a:effectLst/>
                <a:latin typeface="-apple-system"/>
              </a:rPr>
              <a:t>iants</a:t>
            </a:r>
            <a:endParaRPr lang="en-US" sz="2800" b="1" dirty="0"/>
          </a:p>
        </p:txBody>
      </p:sp>
    </p:spTree>
    <p:extLst>
      <p:ext uri="{BB962C8B-B14F-4D97-AF65-F5344CB8AC3E}">
        <p14:creationId xmlns:p14="http://schemas.microsoft.com/office/powerpoint/2010/main" val="711936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29" name="Freeform: Shape 512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31" name="Rectangle 513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3" name="Rectangle 513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5" name="Freeform: Shape 513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137" name="Isosceles Triangle 513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9" name="Isosceles Triangle 513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A37E367-F62E-BD5C-024D-DEE293CB25A8}"/>
              </a:ext>
            </a:extLst>
          </p:cNvPr>
          <p:cNvSpPr txBox="1"/>
          <p:nvPr/>
        </p:nvSpPr>
        <p:spPr>
          <a:xfrm>
            <a:off x="3045460" y="6214532"/>
            <a:ext cx="6101080" cy="923330"/>
          </a:xfrm>
          <a:prstGeom prst="rect">
            <a:avLst/>
          </a:prstGeom>
          <a:noFill/>
        </p:spPr>
        <p:txBody>
          <a:bodyPr wrap="square">
            <a:spAutoFit/>
          </a:bodyPr>
          <a:lstStyle/>
          <a:p>
            <a:pPr algn="ctr"/>
            <a:r>
              <a:rPr lang="en-US" b="1" i="0" dirty="0">
                <a:solidFill>
                  <a:srgbClr val="1F2328"/>
                </a:solidFill>
                <a:effectLst/>
                <a:latin typeface="-apple-system"/>
              </a:rPr>
              <a:t>Example of a spiked in insertion.</a:t>
            </a:r>
            <a:endParaRPr lang="en-US" b="0" i="0" dirty="0">
              <a:solidFill>
                <a:srgbClr val="1F2328"/>
              </a:solidFill>
              <a:effectLst/>
              <a:latin typeface="-apple-system"/>
            </a:endParaRPr>
          </a:p>
          <a:p>
            <a:br>
              <a:rPr lang="en-US" b="0" i="0" dirty="0">
                <a:solidFill>
                  <a:srgbClr val="1F2328"/>
                </a:solidFill>
                <a:effectLst/>
                <a:latin typeface="-apple-system"/>
              </a:rPr>
            </a:br>
            <a:endParaRPr lang="en-US" dirty="0"/>
          </a:p>
        </p:txBody>
      </p:sp>
      <p:sp>
        <p:nvSpPr>
          <p:cNvPr id="2" name="Rectangle 1">
            <a:extLst>
              <a:ext uri="{FF2B5EF4-FFF2-40B4-BE49-F238E27FC236}">
                <a16:creationId xmlns:a16="http://schemas.microsoft.com/office/drawing/2014/main" id="{52AFD33A-5A0E-37BD-7490-110356DCBC4E}"/>
              </a:ext>
            </a:extLst>
          </p:cNvPr>
          <p:cNvSpPr/>
          <p:nvPr/>
        </p:nvSpPr>
        <p:spPr>
          <a:xfrm>
            <a:off x="0" y="0"/>
            <a:ext cx="12178933" cy="675409"/>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i="1" dirty="0">
                <a:solidFill>
                  <a:srgbClr val="1F2328"/>
                </a:solidFill>
                <a:effectLst/>
                <a:latin typeface="-apple-system"/>
              </a:rPr>
              <a:t>Sp</a:t>
            </a:r>
            <a:r>
              <a:rPr lang="en-US" sz="2800" b="1" i="0" dirty="0">
                <a:solidFill>
                  <a:srgbClr val="1F2328"/>
                </a:solidFill>
                <a:effectLst/>
                <a:latin typeface="-apple-system"/>
              </a:rPr>
              <a:t>ike </a:t>
            </a:r>
            <a:r>
              <a:rPr lang="en-US" sz="2800" b="1" i="1" dirty="0">
                <a:solidFill>
                  <a:srgbClr val="1F2328"/>
                </a:solidFill>
                <a:effectLst/>
                <a:latin typeface="-apple-system"/>
              </a:rPr>
              <a:t>i</a:t>
            </a:r>
            <a:r>
              <a:rPr lang="en-US" sz="2800" b="1" i="0" dirty="0">
                <a:solidFill>
                  <a:srgbClr val="1F2328"/>
                </a:solidFill>
                <a:effectLst/>
                <a:latin typeface="-apple-system"/>
              </a:rPr>
              <a:t>n </a:t>
            </a:r>
            <a:r>
              <a:rPr lang="en-US" sz="2800" b="1" i="1" dirty="0">
                <a:solidFill>
                  <a:srgbClr val="1F2328"/>
                </a:solidFill>
                <a:effectLst/>
                <a:latin typeface="-apple-system"/>
              </a:rPr>
              <a:t>K</a:t>
            </a:r>
            <a:r>
              <a:rPr lang="en-US" sz="2800" b="1" i="0" dirty="0">
                <a:solidFill>
                  <a:srgbClr val="1F2328"/>
                </a:solidFill>
                <a:effectLst/>
                <a:latin typeface="-apple-system"/>
              </a:rPr>
              <a:t>nown </a:t>
            </a:r>
            <a:r>
              <a:rPr lang="en-US" sz="2800" b="1" i="1" dirty="0">
                <a:solidFill>
                  <a:srgbClr val="1F2328"/>
                </a:solidFill>
                <a:effectLst/>
                <a:latin typeface="-apple-system"/>
              </a:rPr>
              <a:t>E</a:t>
            </a:r>
            <a:r>
              <a:rPr lang="en-US" sz="2800" b="1" i="0" dirty="0">
                <a:solidFill>
                  <a:srgbClr val="1F2328"/>
                </a:solidFill>
                <a:effectLst/>
                <a:latin typeface="-apple-system"/>
              </a:rPr>
              <a:t>xogenous </a:t>
            </a:r>
            <a:r>
              <a:rPr lang="en-US" sz="2800" b="1" i="1" dirty="0">
                <a:solidFill>
                  <a:srgbClr val="1F2328"/>
                </a:solidFill>
                <a:effectLst/>
                <a:latin typeface="-apple-system"/>
              </a:rPr>
              <a:t>Var</a:t>
            </a:r>
            <a:r>
              <a:rPr lang="en-US" sz="2800" b="1" i="0" dirty="0">
                <a:solidFill>
                  <a:srgbClr val="1F2328"/>
                </a:solidFill>
                <a:effectLst/>
                <a:latin typeface="-apple-system"/>
              </a:rPr>
              <a:t>iants</a:t>
            </a:r>
            <a:endParaRPr lang="en-US" sz="2800" b="1" dirty="0"/>
          </a:p>
        </p:txBody>
      </p:sp>
      <p:pic>
        <p:nvPicPr>
          <p:cNvPr id="4098" name="Picture 2">
            <a:extLst>
              <a:ext uri="{FF2B5EF4-FFF2-40B4-BE49-F238E27FC236}">
                <a16:creationId xmlns:a16="http://schemas.microsoft.com/office/drawing/2014/main" id="{34BE4540-D078-634C-5B77-BEC2225AC9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8665" y="771369"/>
            <a:ext cx="9725335" cy="5462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9621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5" name="Rectangle 717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77" name="Freeform: Shape 717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79" name="Rectangle 717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1" name="Rectangle 718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3" name="Freeform: Shape 718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85" name="Isosceles Triangle 718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a:extLst>
              <a:ext uri="{FF2B5EF4-FFF2-40B4-BE49-F238E27FC236}">
                <a16:creationId xmlns:a16="http://schemas.microsoft.com/office/drawing/2014/main" id="{97729D0E-E444-E37C-0297-27B8BBA24B1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44302" y="3503328"/>
            <a:ext cx="5482830" cy="257444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187" name="Isosceles Triangle 718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E020A12-85B7-8CD6-CB86-3FA5B5852EC8}"/>
              </a:ext>
            </a:extLst>
          </p:cNvPr>
          <p:cNvSpPr txBox="1"/>
          <p:nvPr/>
        </p:nvSpPr>
        <p:spPr>
          <a:xfrm>
            <a:off x="76782" y="2485309"/>
            <a:ext cx="8480367" cy="579967"/>
          </a:xfrm>
          <a:prstGeom prst="rect">
            <a:avLst/>
          </a:prstGeom>
          <a:noFill/>
        </p:spPr>
        <p:txBody>
          <a:bodyPr wrap="square">
            <a:spAutoFit/>
          </a:bodyPr>
          <a:lstStyle/>
          <a:p>
            <a:pPr algn="l">
              <a:lnSpc>
                <a:spcPct val="150000"/>
              </a:lnSpc>
            </a:pPr>
            <a:r>
              <a:rPr lang="en-US" sz="2400" b="1" i="0" dirty="0">
                <a:solidFill>
                  <a:srgbClr val="1F2328"/>
                </a:solidFill>
                <a:effectLst/>
                <a:latin typeface="Times New Roman" panose="02020603050405020304" pitchFamily="18" charset="0"/>
                <a:cs typeface="Times New Roman" panose="02020603050405020304" pitchFamily="18" charset="0"/>
              </a:rPr>
              <a:t>1) </a:t>
            </a:r>
            <a:r>
              <a:rPr lang="en-US" sz="2400" b="1" i="0" dirty="0" err="1">
                <a:solidFill>
                  <a:srgbClr val="1F2328"/>
                </a:solidFill>
                <a:effectLst/>
                <a:latin typeface="Times New Roman" panose="02020603050405020304" pitchFamily="18" charset="0"/>
                <a:cs typeface="Times New Roman" panose="02020603050405020304" pitchFamily="18" charset="0"/>
              </a:rPr>
              <a:t>TykeVarSimulator</a:t>
            </a:r>
            <a:r>
              <a:rPr lang="en-US" sz="2400" b="1" i="0" dirty="0">
                <a:solidFill>
                  <a:srgbClr val="1F2328"/>
                </a:solidFill>
                <a:effectLst/>
                <a:latin typeface="Times New Roman" panose="02020603050405020304" pitchFamily="18" charset="0"/>
                <a:cs typeface="Times New Roman" panose="02020603050405020304" pitchFamily="18" charset="0"/>
              </a:rPr>
              <a:t>  –  Generate Simulated VCF</a:t>
            </a:r>
          </a:p>
        </p:txBody>
      </p:sp>
      <p:sp>
        <p:nvSpPr>
          <p:cNvPr id="2" name="Rectangle 1">
            <a:extLst>
              <a:ext uri="{FF2B5EF4-FFF2-40B4-BE49-F238E27FC236}">
                <a16:creationId xmlns:a16="http://schemas.microsoft.com/office/drawing/2014/main" id="{EF3CB331-2A13-DECC-397E-BF94B918A9C5}"/>
              </a:ext>
            </a:extLst>
          </p:cNvPr>
          <p:cNvSpPr/>
          <p:nvPr/>
        </p:nvSpPr>
        <p:spPr>
          <a:xfrm>
            <a:off x="0" y="0"/>
            <a:ext cx="12178933" cy="675409"/>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i="1" dirty="0">
                <a:solidFill>
                  <a:srgbClr val="1F2328"/>
                </a:solidFill>
                <a:effectLst/>
                <a:latin typeface="-apple-system"/>
              </a:rPr>
              <a:t>T</a:t>
            </a:r>
            <a:r>
              <a:rPr lang="en-US" sz="2800" b="1" i="0" dirty="0">
                <a:solidFill>
                  <a:srgbClr val="1F2328"/>
                </a:solidFill>
                <a:effectLst/>
                <a:latin typeface="-apple-system"/>
              </a:rPr>
              <a:t>rack in </a:t>
            </a:r>
            <a:r>
              <a:rPr lang="en-US" sz="2800" b="1" i="1" dirty="0">
                <a:solidFill>
                  <a:srgbClr val="1F2328"/>
                </a:solidFill>
                <a:effectLst/>
                <a:latin typeface="-apple-system"/>
              </a:rPr>
              <a:t>Y</a:t>
            </a:r>
            <a:r>
              <a:rPr lang="en-US" sz="2800" b="1" i="0" dirty="0">
                <a:solidFill>
                  <a:srgbClr val="1F2328"/>
                </a:solidFill>
                <a:effectLst/>
                <a:latin typeface="-apple-system"/>
              </a:rPr>
              <a:t>our </a:t>
            </a:r>
            <a:r>
              <a:rPr lang="en-US" sz="2800" b="1" i="1" dirty="0">
                <a:solidFill>
                  <a:srgbClr val="1F2328"/>
                </a:solidFill>
                <a:effectLst/>
                <a:latin typeface="-apple-system"/>
              </a:rPr>
              <a:t>K</a:t>
            </a:r>
            <a:r>
              <a:rPr lang="en-US" sz="2800" b="1" i="0" dirty="0">
                <a:solidFill>
                  <a:srgbClr val="1F2328"/>
                </a:solidFill>
                <a:effectLst/>
                <a:latin typeface="-apple-system"/>
              </a:rPr>
              <a:t>ey </a:t>
            </a:r>
            <a:r>
              <a:rPr lang="en-US" sz="2800" b="1" i="1" dirty="0">
                <a:solidFill>
                  <a:srgbClr val="1F2328"/>
                </a:solidFill>
                <a:effectLst/>
                <a:latin typeface="-apple-system"/>
              </a:rPr>
              <a:t>E</a:t>
            </a:r>
            <a:r>
              <a:rPr lang="en-US" sz="2800" b="1" i="0" dirty="0">
                <a:solidFill>
                  <a:srgbClr val="1F2328"/>
                </a:solidFill>
                <a:effectLst/>
                <a:latin typeface="-apple-system"/>
              </a:rPr>
              <a:t>ndogenous </a:t>
            </a:r>
            <a:r>
              <a:rPr lang="en-US" sz="2800" b="1" i="1" dirty="0">
                <a:solidFill>
                  <a:srgbClr val="1F2328"/>
                </a:solidFill>
                <a:effectLst/>
                <a:latin typeface="-apple-system"/>
              </a:rPr>
              <a:t>Var</a:t>
            </a:r>
            <a:r>
              <a:rPr lang="en-US" sz="2800" b="1" i="0" dirty="0">
                <a:solidFill>
                  <a:srgbClr val="1F2328"/>
                </a:solidFill>
                <a:effectLst/>
                <a:latin typeface="-apple-system"/>
              </a:rPr>
              <a:t>iants</a:t>
            </a:r>
            <a:endParaRPr lang="en-US" sz="2800" b="1" dirty="0"/>
          </a:p>
        </p:txBody>
      </p:sp>
      <p:sp>
        <p:nvSpPr>
          <p:cNvPr id="7" name="TextBox 6">
            <a:extLst>
              <a:ext uri="{FF2B5EF4-FFF2-40B4-BE49-F238E27FC236}">
                <a16:creationId xmlns:a16="http://schemas.microsoft.com/office/drawing/2014/main" id="{C727989C-560E-24D8-9C7C-6958FD4BB65A}"/>
              </a:ext>
            </a:extLst>
          </p:cNvPr>
          <p:cNvSpPr txBox="1"/>
          <p:nvPr/>
        </p:nvSpPr>
        <p:spPr>
          <a:xfrm>
            <a:off x="0" y="1208948"/>
            <a:ext cx="12178933" cy="938719"/>
          </a:xfrm>
          <a:prstGeom prst="rect">
            <a:avLst/>
          </a:prstGeom>
          <a:noFill/>
        </p:spPr>
        <p:txBody>
          <a:bodyPr wrap="square">
            <a:spAutoFit/>
          </a:bodyPr>
          <a:lstStyle/>
          <a:p>
            <a:pPr marL="457200" indent="-457200">
              <a:buFont typeface="Wingdings" panose="05000000000000000000" pitchFamily="2" charset="2"/>
              <a:buChar char="v"/>
            </a:pPr>
            <a:r>
              <a:rPr lang="en-US" sz="2750" b="1" i="0" dirty="0">
                <a:solidFill>
                  <a:schemeClr val="accent1"/>
                </a:solidFill>
                <a:effectLst/>
                <a:latin typeface="Times New Roman" panose="02020603050405020304" pitchFamily="18" charset="0"/>
                <a:cs typeface="Times New Roman" panose="02020603050405020304" pitchFamily="18" charset="0"/>
              </a:rPr>
              <a:t>creates a list of random mutations </a:t>
            </a:r>
          </a:p>
          <a:p>
            <a:pPr marL="457200" indent="-457200">
              <a:buFont typeface="Wingdings" panose="05000000000000000000" pitchFamily="2" charset="2"/>
              <a:buChar char="v"/>
            </a:pPr>
            <a:r>
              <a:rPr lang="en-US" sz="2750" b="1" i="0" dirty="0">
                <a:solidFill>
                  <a:schemeClr val="accent1"/>
                </a:solidFill>
                <a:effectLst/>
                <a:latin typeface="Times New Roman" panose="02020603050405020304" pitchFamily="18" charset="0"/>
                <a:cs typeface="Times New Roman" panose="02020603050405020304" pitchFamily="18" charset="0"/>
              </a:rPr>
              <a:t>modifies a fraction of existing reads to match the user-defined MV frequency</a:t>
            </a:r>
            <a:endParaRPr lang="en-US" sz="2750" b="1" dirty="0">
              <a:solidFill>
                <a:schemeClr val="accent1"/>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E1D3399-BE56-D100-784D-B10A040B59A8}"/>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Lst>
          </a:blip>
          <a:stretch>
            <a:fillRect/>
          </a:stretch>
        </p:blipFill>
        <p:spPr>
          <a:xfrm>
            <a:off x="162942" y="3560447"/>
            <a:ext cx="6218419" cy="2348345"/>
          </a:xfrm>
          <a:prstGeom prst="rect">
            <a:avLst/>
          </a:prstGeom>
        </p:spPr>
      </p:pic>
    </p:spTree>
    <p:extLst>
      <p:ext uri="{BB962C8B-B14F-4D97-AF65-F5344CB8AC3E}">
        <p14:creationId xmlns:p14="http://schemas.microsoft.com/office/powerpoint/2010/main" val="1758310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01" name="Rectangle 820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03" name="Freeform: Shape 820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05" name="Rectangle 820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7" name="Rectangle 820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9" name="Freeform: Shape 820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11" name="Isosceles Triangle 821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a:extLst>
              <a:ext uri="{FF2B5EF4-FFF2-40B4-BE49-F238E27FC236}">
                <a16:creationId xmlns:a16="http://schemas.microsoft.com/office/drawing/2014/main" id="{82F1A773-8CDE-8159-ACC2-75894866C1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8430" y="2911467"/>
            <a:ext cx="4886828" cy="365804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213" name="Isosceles Triangle 821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A0162B-E53C-C78C-2CF8-7AE4F286036D}"/>
              </a:ext>
            </a:extLst>
          </p:cNvPr>
          <p:cNvSpPr txBox="1"/>
          <p:nvPr/>
        </p:nvSpPr>
        <p:spPr>
          <a:xfrm>
            <a:off x="0" y="1711352"/>
            <a:ext cx="7460673" cy="830997"/>
          </a:xfrm>
          <a:prstGeom prst="rect">
            <a:avLst/>
          </a:prstGeom>
          <a:noFill/>
        </p:spPr>
        <p:txBody>
          <a:bodyPr wrap="square">
            <a:spAutoFit/>
          </a:bodyPr>
          <a:lstStyle/>
          <a:p>
            <a:pPr algn="l"/>
            <a:r>
              <a:rPr lang="en-US" sz="2400" b="1" i="0" dirty="0">
                <a:solidFill>
                  <a:srgbClr val="1F2328"/>
                </a:solidFill>
                <a:effectLst/>
                <a:latin typeface="Times New Roman" panose="02020603050405020304" pitchFamily="18" charset="0"/>
                <a:cs typeface="Times New Roman" panose="02020603050405020304" pitchFamily="18" charset="0"/>
              </a:rPr>
              <a:t>2) </a:t>
            </a:r>
            <a:r>
              <a:rPr lang="en-US" sz="2400" b="1" i="0" dirty="0" err="1">
                <a:solidFill>
                  <a:srgbClr val="1F2328"/>
                </a:solidFill>
                <a:effectLst/>
                <a:latin typeface="Times New Roman" panose="02020603050405020304" pitchFamily="18" charset="0"/>
                <a:cs typeface="Times New Roman" panose="02020603050405020304" pitchFamily="18" charset="0"/>
              </a:rPr>
              <a:t>TykeVarEditor</a:t>
            </a:r>
            <a:r>
              <a:rPr lang="en-US" sz="2400" b="1" i="0" dirty="0">
                <a:solidFill>
                  <a:srgbClr val="1F2328"/>
                </a:solidFill>
                <a:effectLst/>
                <a:latin typeface="Times New Roman" panose="02020603050405020304" pitchFamily="18" charset="0"/>
                <a:cs typeface="Times New Roman" panose="02020603050405020304" pitchFamily="18" charset="0"/>
              </a:rPr>
              <a:t> – </a:t>
            </a:r>
            <a:br>
              <a:rPr lang="en-US" sz="2400" b="1" i="0" dirty="0">
                <a:solidFill>
                  <a:srgbClr val="1F2328"/>
                </a:solidFill>
                <a:effectLst/>
                <a:latin typeface="Times New Roman" panose="02020603050405020304" pitchFamily="18" charset="0"/>
                <a:cs typeface="Times New Roman" panose="02020603050405020304" pitchFamily="18" charset="0"/>
              </a:rPr>
            </a:br>
            <a:r>
              <a:rPr lang="en-US" sz="2400" b="1" i="0" dirty="0">
                <a:solidFill>
                  <a:srgbClr val="1F2328"/>
                </a:solidFill>
                <a:effectLst/>
                <a:latin typeface="Times New Roman" panose="02020603050405020304" pitchFamily="18" charset="0"/>
                <a:cs typeface="Times New Roman" panose="02020603050405020304" pitchFamily="18" charset="0"/>
              </a:rPr>
              <a:t>  Generate Edited Reads Based on Simulated VCF</a:t>
            </a:r>
          </a:p>
        </p:txBody>
      </p:sp>
      <p:sp>
        <p:nvSpPr>
          <p:cNvPr id="2" name="Rectangle 1">
            <a:extLst>
              <a:ext uri="{FF2B5EF4-FFF2-40B4-BE49-F238E27FC236}">
                <a16:creationId xmlns:a16="http://schemas.microsoft.com/office/drawing/2014/main" id="{7846BA85-2597-1ED7-C1CA-BDB92EC63A93}"/>
              </a:ext>
            </a:extLst>
          </p:cNvPr>
          <p:cNvSpPr/>
          <p:nvPr/>
        </p:nvSpPr>
        <p:spPr>
          <a:xfrm>
            <a:off x="0" y="0"/>
            <a:ext cx="12178933" cy="675409"/>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i="1" dirty="0">
                <a:solidFill>
                  <a:srgbClr val="1F2328"/>
                </a:solidFill>
                <a:effectLst/>
                <a:latin typeface="-apple-system"/>
              </a:rPr>
              <a:t>T</a:t>
            </a:r>
            <a:r>
              <a:rPr lang="en-US" sz="2800" b="1" i="0" dirty="0">
                <a:solidFill>
                  <a:srgbClr val="1F2328"/>
                </a:solidFill>
                <a:effectLst/>
                <a:latin typeface="-apple-system"/>
              </a:rPr>
              <a:t>rack in </a:t>
            </a:r>
            <a:r>
              <a:rPr lang="en-US" sz="2800" b="1" i="1" dirty="0">
                <a:solidFill>
                  <a:srgbClr val="1F2328"/>
                </a:solidFill>
                <a:effectLst/>
                <a:latin typeface="-apple-system"/>
              </a:rPr>
              <a:t>Y</a:t>
            </a:r>
            <a:r>
              <a:rPr lang="en-US" sz="2800" b="1" i="0" dirty="0">
                <a:solidFill>
                  <a:srgbClr val="1F2328"/>
                </a:solidFill>
                <a:effectLst/>
                <a:latin typeface="-apple-system"/>
              </a:rPr>
              <a:t>our </a:t>
            </a:r>
            <a:r>
              <a:rPr lang="en-US" sz="2800" b="1" i="1" dirty="0">
                <a:solidFill>
                  <a:srgbClr val="1F2328"/>
                </a:solidFill>
                <a:effectLst/>
                <a:latin typeface="-apple-system"/>
              </a:rPr>
              <a:t>K</a:t>
            </a:r>
            <a:r>
              <a:rPr lang="en-US" sz="2800" b="1" i="0" dirty="0">
                <a:solidFill>
                  <a:srgbClr val="1F2328"/>
                </a:solidFill>
                <a:effectLst/>
                <a:latin typeface="-apple-system"/>
              </a:rPr>
              <a:t>ey </a:t>
            </a:r>
            <a:r>
              <a:rPr lang="en-US" sz="2800" b="1" i="1" dirty="0">
                <a:solidFill>
                  <a:srgbClr val="1F2328"/>
                </a:solidFill>
                <a:effectLst/>
                <a:latin typeface="-apple-system"/>
              </a:rPr>
              <a:t>E</a:t>
            </a:r>
            <a:r>
              <a:rPr lang="en-US" sz="2800" b="1" i="0" dirty="0">
                <a:solidFill>
                  <a:srgbClr val="1F2328"/>
                </a:solidFill>
                <a:effectLst/>
                <a:latin typeface="-apple-system"/>
              </a:rPr>
              <a:t>ndogenous </a:t>
            </a:r>
            <a:r>
              <a:rPr lang="en-US" sz="2800" b="1" i="1" dirty="0">
                <a:solidFill>
                  <a:srgbClr val="1F2328"/>
                </a:solidFill>
                <a:effectLst/>
                <a:latin typeface="-apple-system"/>
              </a:rPr>
              <a:t>Var</a:t>
            </a:r>
            <a:r>
              <a:rPr lang="en-US" sz="2800" b="1" i="0" dirty="0">
                <a:solidFill>
                  <a:srgbClr val="1F2328"/>
                </a:solidFill>
                <a:effectLst/>
                <a:latin typeface="-apple-system"/>
              </a:rPr>
              <a:t>iants</a:t>
            </a:r>
            <a:endParaRPr lang="en-US" sz="2800" b="1" dirty="0"/>
          </a:p>
        </p:txBody>
      </p:sp>
      <p:pic>
        <p:nvPicPr>
          <p:cNvPr id="3" name="Picture 2">
            <a:extLst>
              <a:ext uri="{FF2B5EF4-FFF2-40B4-BE49-F238E27FC236}">
                <a16:creationId xmlns:a16="http://schemas.microsoft.com/office/drawing/2014/main" id="{3D1CAC74-C013-8969-07AC-55B4B29CBD5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66228" y="1818479"/>
            <a:ext cx="4206789" cy="477740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67FE275-BBFC-EE31-A319-CA38D49C2068}"/>
              </a:ext>
            </a:extLst>
          </p:cNvPr>
          <p:cNvSpPr txBox="1"/>
          <p:nvPr/>
        </p:nvSpPr>
        <p:spPr>
          <a:xfrm>
            <a:off x="5532427" y="901788"/>
            <a:ext cx="6260255" cy="830997"/>
          </a:xfrm>
          <a:prstGeom prst="rect">
            <a:avLst/>
          </a:prstGeom>
          <a:noFill/>
        </p:spPr>
        <p:txBody>
          <a:bodyPr wrap="square">
            <a:spAutoFit/>
          </a:bodyPr>
          <a:lstStyle/>
          <a:p>
            <a:pPr algn="l"/>
            <a:r>
              <a:rPr lang="en-US" sz="2400" b="1" i="0" dirty="0">
                <a:effectLst/>
                <a:latin typeface="Times New Roman" panose="02020603050405020304" pitchFamily="18" charset="0"/>
                <a:cs typeface="Times New Roman" panose="02020603050405020304" pitchFamily="18" charset="0"/>
              </a:rPr>
              <a:t>3) </a:t>
            </a:r>
            <a:r>
              <a:rPr lang="en-US" sz="2400" b="1" i="0" dirty="0" err="1">
                <a:effectLst/>
                <a:latin typeface="Times New Roman" panose="02020603050405020304" pitchFamily="18" charset="0"/>
                <a:cs typeface="Times New Roman" panose="02020603050405020304" pitchFamily="18" charset="0"/>
              </a:rPr>
              <a:t>TykeVarMerger</a:t>
            </a:r>
            <a:r>
              <a:rPr lang="en-US" sz="2400" b="1" i="0" dirty="0">
                <a:effectLst/>
                <a:latin typeface="Times New Roman" panose="02020603050405020304" pitchFamily="18" charset="0"/>
                <a:cs typeface="Times New Roman" panose="02020603050405020304" pitchFamily="18" charset="0"/>
              </a:rPr>
              <a:t> – </a:t>
            </a:r>
            <a:br>
              <a:rPr lang="en-US" sz="2400" b="1" i="0" dirty="0">
                <a:effectLst/>
                <a:latin typeface="Times New Roman" panose="02020603050405020304" pitchFamily="18" charset="0"/>
                <a:cs typeface="Times New Roman" panose="02020603050405020304" pitchFamily="18" charset="0"/>
              </a:rPr>
            </a:br>
            <a:r>
              <a:rPr lang="en-US" sz="2400" b="1" i="0" dirty="0">
                <a:effectLst/>
                <a:latin typeface="Times New Roman" panose="02020603050405020304" pitchFamily="18" charset="0"/>
                <a:cs typeface="Times New Roman" panose="02020603050405020304" pitchFamily="18" charset="0"/>
              </a:rPr>
              <a:t>     Re-Align Modified Reads and Merge Them</a:t>
            </a:r>
          </a:p>
        </p:txBody>
      </p:sp>
    </p:spTree>
    <p:extLst>
      <p:ext uri="{BB962C8B-B14F-4D97-AF65-F5344CB8AC3E}">
        <p14:creationId xmlns:p14="http://schemas.microsoft.com/office/powerpoint/2010/main" val="30597305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49217d30-2605-45aa-81b5-bd889156dd79"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FB6D7279464CE4A8E7E317F988C3CB5" ma:contentTypeVersion="11" ma:contentTypeDescription="Create a new document." ma:contentTypeScope="" ma:versionID="abb3680051654fa7d351c754bc8707e8">
  <xsd:schema xmlns:xsd="http://www.w3.org/2001/XMLSchema" xmlns:xs="http://www.w3.org/2001/XMLSchema" xmlns:p="http://schemas.microsoft.com/office/2006/metadata/properties" xmlns:ns3="49217d30-2605-45aa-81b5-bd889156dd79" xmlns:ns4="ba8e39a9-ec15-44ff-8543-db9493373cd7" targetNamespace="http://schemas.microsoft.com/office/2006/metadata/properties" ma:root="true" ma:fieldsID="8da8eb898a94c181685e91cc373f2b94" ns3:_="" ns4:_="">
    <xsd:import namespace="49217d30-2605-45aa-81b5-bd889156dd79"/>
    <xsd:import namespace="ba8e39a9-ec15-44ff-8543-db9493373cd7"/>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DateTaken" minOccurs="0"/>
                <xsd:element ref="ns3:MediaServiceAutoTags" minOccurs="0"/>
                <xsd:element ref="ns3:MediaLengthInSeconds" minOccurs="0"/>
                <xsd:element ref="ns3:_activity" minOccurs="0"/>
                <xsd:element ref="ns4:SharedWithUsers" minOccurs="0"/>
                <xsd:element ref="ns4:SharedWithDetails" minOccurs="0"/>
                <xsd:element ref="ns4:SharingHintHash"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217d30-2605-45aa-81b5-bd889156dd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AutoTags" ma:index="12" nillable="true" ma:displayName="Tags" ma:internalName="MediaServiceAutoTags"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_activity" ma:index="14" nillable="true" ma:displayName="_activity" ma:hidden="true" ma:internalName="_activity">
      <xsd:simpleType>
        <xsd:restriction base="dms:Note"/>
      </xsd:simpleType>
    </xsd:element>
    <xsd:element name="MediaServiceSearchProperties" ma:index="1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a8e39a9-ec15-44ff-8543-db9493373cd7"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AEAC276-3AE8-43E3-86F0-FCE88FC619DA}">
  <ds:schemaRefs>
    <ds:schemaRef ds:uri="http://schemas.microsoft.com/sharepoint/v3/contenttype/forms"/>
  </ds:schemaRefs>
</ds:datastoreItem>
</file>

<file path=customXml/itemProps2.xml><?xml version="1.0" encoding="utf-8"?>
<ds:datastoreItem xmlns:ds="http://schemas.openxmlformats.org/officeDocument/2006/customXml" ds:itemID="{7EA6C380-5D98-47CD-9F5F-D0FB5CAB2950}">
  <ds:schemaRefs>
    <ds:schemaRef ds:uri="http://purl.org/dc/elements/1.1/"/>
    <ds:schemaRef ds:uri="http://schemas.microsoft.com/office/2006/documentManagement/types"/>
    <ds:schemaRef ds:uri="ba8e39a9-ec15-44ff-8543-db9493373cd7"/>
    <ds:schemaRef ds:uri="http://purl.org/dc/dcmitype/"/>
    <ds:schemaRef ds:uri="http://purl.org/dc/terms/"/>
    <ds:schemaRef ds:uri="http://schemas.microsoft.com/office/2006/metadata/properties"/>
    <ds:schemaRef ds:uri="49217d30-2605-45aa-81b5-bd889156dd79"/>
    <ds:schemaRef ds:uri="http://www.w3.org/XML/1998/namespace"/>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D33F43FA-AD4D-4373-945D-51799A02B3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9217d30-2605-45aa-81b5-bd889156dd79"/>
    <ds:schemaRef ds:uri="ba8e39a9-ec15-44ff-8543-db9493373cd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603</TotalTime>
  <Words>889</Words>
  <Application>Microsoft Office PowerPoint</Application>
  <PresentationFormat>Widescreen</PresentationFormat>
  <Paragraphs>67</Paragraphs>
  <Slides>12</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Meiryo</vt:lpstr>
      <vt:lpstr>-apple-system</vt:lpstr>
      <vt:lpstr>Arial</vt:lpstr>
      <vt:lpstr>Calibri</vt:lpstr>
      <vt:lpstr>Calibri Light</vt:lpstr>
      <vt:lpstr>Söhne</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Jaryani, Farhang</dc:creator>
  <cp:lastModifiedBy>Jaryani, Farhang</cp:lastModifiedBy>
  <cp:revision>10</cp:revision>
  <dcterms:created xsi:type="dcterms:W3CDTF">2024-04-27T03:16:16Z</dcterms:created>
  <dcterms:modified xsi:type="dcterms:W3CDTF">2024-08-29T17:51:51Z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0x0101002FB6D7279464CE4A8E7E317F988C3CB5</vt:lpwstr>
  </property>
</Properties>
</file>